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cdaff461db543db" /><Relationship Type="http://schemas.openxmlformats.org/officeDocument/2006/relationships/extended-properties" Target="/docProps/app.xml" Id="Red33e56e16ef4c55" /><Relationship Type="http://schemas.openxmlformats.org/officeDocument/2006/relationships/officeDocument" Target="/ppt/presentation.xml" Id="Rafdb20e5d51c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86fd8e5ba4705"/>
  </p:sldMasterIdLst>
  <p:notesMasterIdLst>
    <p:notesMasterId xmlns:r="http://schemas.openxmlformats.org/officeDocument/2006/relationships" r:id="R3209d17f3191462b"/>
  </p:notesMasterIdLst>
  <p:sldIdLst>
    <p:sldId xmlns:r="http://schemas.openxmlformats.org/officeDocument/2006/relationships" id="256" r:id="Ra6f84b68157e4895"/>
    <p:sldId xmlns:r="http://schemas.openxmlformats.org/officeDocument/2006/relationships" id="257" r:id="Rf5b8446ad01246b0"/>
    <p:sldId xmlns:r="http://schemas.openxmlformats.org/officeDocument/2006/relationships" id="258" r:id="R9e7240859ce64096"/>
    <p:sldId xmlns:r="http://schemas.openxmlformats.org/officeDocument/2006/relationships" id="259" r:id="R3ffea324c05d4dc7"/>
    <p:sldId xmlns:r="http://schemas.openxmlformats.org/officeDocument/2006/relationships" id="260" r:id="R5a24b33e9f834ec5"/>
    <p:sldId xmlns:r="http://schemas.openxmlformats.org/officeDocument/2006/relationships" id="261" r:id="R40e0958f82da453a"/>
    <p:sldId xmlns:r="http://schemas.openxmlformats.org/officeDocument/2006/relationships" id="262" r:id="Rea256fcfc709441c"/>
    <p:sldId xmlns:r="http://schemas.openxmlformats.org/officeDocument/2006/relationships" id="263" r:id="R1e60b76945b44972"/>
    <p:sldId xmlns:r="http://schemas.openxmlformats.org/officeDocument/2006/relationships" id="264" r:id="Rcc0228ea27d346be"/>
    <p:sldId xmlns:r="http://schemas.openxmlformats.org/officeDocument/2006/relationships" id="265" r:id="R57281d29a3774c95"/>
    <p:sldId xmlns:r="http://schemas.openxmlformats.org/officeDocument/2006/relationships" id="266" r:id="Ra36c155945444eec"/>
    <p:sldId xmlns:r="http://schemas.openxmlformats.org/officeDocument/2006/relationships" id="267" r:id="R54b6f573abd44f0f"/>
    <p:sldId xmlns:r="http://schemas.openxmlformats.org/officeDocument/2006/relationships" id="268" r:id="R9e6a0dfc679643ec"/>
    <p:sldId xmlns:r="http://schemas.openxmlformats.org/officeDocument/2006/relationships" id="269" r:id="Re1785c08fcdf497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1d0e04f01424331" /><Relationship Type="http://schemas.openxmlformats.org/officeDocument/2006/relationships/slideMaster" Target="/ppt/slideMasters/slideMaster1.xml" Id="R59986fd8e5ba4705" /><Relationship Type="http://schemas.openxmlformats.org/officeDocument/2006/relationships/notesMaster" Target="/ppt/notesMasters/notesMaster1.xml" Id="R3209d17f3191462b" /><Relationship Type="http://schemas.openxmlformats.org/officeDocument/2006/relationships/presProps" Target="/ppt/presProps.xml" Id="R23126be03be94537" /><Relationship Type="http://schemas.openxmlformats.org/officeDocument/2006/relationships/tableStyles" Target="/ppt/tableStyles.xml" Id="R2ea7a8b117984fc0" /><Relationship Type="http://schemas.openxmlformats.org/officeDocument/2006/relationships/slide" Target="/ppt/slides/slide1.xml" Id="Ra6f84b68157e4895" /><Relationship Type="http://schemas.openxmlformats.org/officeDocument/2006/relationships/slide" Target="/ppt/slides/slide2.xml" Id="Rf5b8446ad01246b0" /><Relationship Type="http://schemas.openxmlformats.org/officeDocument/2006/relationships/slide" Target="/ppt/slides/slide3.xml" Id="R9e7240859ce64096" /><Relationship Type="http://schemas.openxmlformats.org/officeDocument/2006/relationships/slide" Target="/ppt/slides/slide4.xml" Id="R3ffea324c05d4dc7" /><Relationship Type="http://schemas.openxmlformats.org/officeDocument/2006/relationships/slide" Target="/ppt/slides/slide5.xml" Id="R5a24b33e9f834ec5" /><Relationship Type="http://schemas.openxmlformats.org/officeDocument/2006/relationships/slide" Target="/ppt/slides/slide6.xml" Id="R40e0958f82da453a" /><Relationship Type="http://schemas.openxmlformats.org/officeDocument/2006/relationships/slide" Target="/ppt/slides/slide7.xml" Id="Rea256fcfc709441c" /><Relationship Type="http://schemas.openxmlformats.org/officeDocument/2006/relationships/slide" Target="/ppt/slides/slide8.xml" Id="R1e60b76945b44972" /><Relationship Type="http://schemas.openxmlformats.org/officeDocument/2006/relationships/slide" Target="/ppt/slides/slide9.xml" Id="Rcc0228ea27d346be" /><Relationship Type="http://schemas.openxmlformats.org/officeDocument/2006/relationships/slide" Target="/ppt/slides/slide10.xml" Id="R57281d29a3774c95" /><Relationship Type="http://schemas.openxmlformats.org/officeDocument/2006/relationships/slide" Target="/ppt/slides/slide11.xml" Id="Ra36c155945444eec" /><Relationship Type="http://schemas.openxmlformats.org/officeDocument/2006/relationships/slide" Target="/ppt/slides/slide12.xml" Id="R54b6f573abd44f0f" /><Relationship Type="http://schemas.openxmlformats.org/officeDocument/2006/relationships/slide" Target="/ppt/slides/slide13.xml" Id="R9e6a0dfc679643ec" /><Relationship Type="http://schemas.openxmlformats.org/officeDocument/2006/relationships/slide" Target="/ppt/slides/slide14.xml" Id="Re1785c08fcdf49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36ae70cced242b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83773335d724bc1" /><Relationship Type="http://schemas.openxmlformats.org/officeDocument/2006/relationships/notesMaster" Target="/ppt/notesMasters/notesMaster1.xml" Id="R5a1ab49d037849f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f571bfead4c4117" /><Relationship Type="http://schemas.openxmlformats.org/officeDocument/2006/relationships/notesMaster" Target="/ppt/notesMasters/notesMaster1.xml" Id="R30388e360d784c5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a8dc2ed53f544ae" /><Relationship Type="http://schemas.openxmlformats.org/officeDocument/2006/relationships/notesMaster" Target="/ppt/notesMasters/notesMaster1.xml" Id="R0965df2cb2de489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29d431ca723494b" /><Relationship Type="http://schemas.openxmlformats.org/officeDocument/2006/relationships/notesMaster" Target="/ppt/notesMasters/notesMaster1.xml" Id="R7b32315421904db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102c124b153f4bb1" /><Relationship Type="http://schemas.openxmlformats.org/officeDocument/2006/relationships/notesMaster" Target="/ppt/notesMasters/notesMaster1.xml" Id="R6d42a20446d84af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b2ee60530004c65" /><Relationship Type="http://schemas.openxmlformats.org/officeDocument/2006/relationships/notesMaster" Target="/ppt/notesMasters/notesMaster1.xml" Id="R57ac2f766d14451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6f331b7c604d4a" /><Relationship Type="http://schemas.openxmlformats.org/officeDocument/2006/relationships/notesMaster" Target="/ppt/notesMasters/notesMaster1.xml" Id="R32e705850ab04df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18c49c7932a4865" /><Relationship Type="http://schemas.openxmlformats.org/officeDocument/2006/relationships/notesMaster" Target="/ppt/notesMasters/notesMaster1.xml" Id="R2532282a53244b3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26352a0ec2a4c4d" /><Relationship Type="http://schemas.openxmlformats.org/officeDocument/2006/relationships/notesMaster" Target="/ppt/notesMasters/notesMaster1.xml" Id="R1349d4ef7a0444a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b753d92a1d74e10" /><Relationship Type="http://schemas.openxmlformats.org/officeDocument/2006/relationships/notesMaster" Target="/ppt/notesMasters/notesMaster1.xml" Id="R24ce85dbd005440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4d8f97d746c4e62" /><Relationship Type="http://schemas.openxmlformats.org/officeDocument/2006/relationships/notesMaster" Target="/ppt/notesMasters/notesMaster1.xml" Id="R8b0bf9da7a4b489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aad308d209245e7" /><Relationship Type="http://schemas.openxmlformats.org/officeDocument/2006/relationships/notesMaster" Target="/ppt/notesMasters/notesMaster1.xml" Id="Rcfc86ed440bd44d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65430055bd0487c" /><Relationship Type="http://schemas.openxmlformats.org/officeDocument/2006/relationships/notesMaster" Target="/ppt/notesMasters/notesMaster1.xml" Id="R810838e8816d41d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65c2ae999584efb" /><Relationship Type="http://schemas.openxmlformats.org/officeDocument/2006/relationships/notesMaster" Target="/ppt/notesMasters/notesMaster1.xml" Id="R94ac66077a35467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материал для составления плана обучения применению СИЗ. Для работников используйте отдельную готовую теоретическую презентацию и практику на фактически выданных СИЗ.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  <a:p xmlns:a="http://schemas.openxmlformats.org/drawingml/2006/main">
            <a:r>
              <a:t>- OpenAI image generation, 2026-08-30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ограничивайте проверку тестовыми вопросами, если применение требует навыка.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Внесите конкретные места и ответственных лиц в локальные материалы.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Исправьте пробелы до выдачи задания работникам.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Сохраните критерии в программе и материалах проверки знаний.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Ссылка ведет на публичную страницу функции учета СИЗ в СОТик.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https://sotik-ot.ru/features/siz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Сверьте нормы выдачи, карточки учета и фактическую комплектацию.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обещайте абсолютную защиту. Объясняйте пределы применения и приоритет других мер управления риском.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Уберите из программы действия, которые не подтверждаются документами конкретного СИЗ.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  <a:p xmlns:a="http://schemas.openxmlformats.org/drawingml/2006/main">
            <a:r>
              <a:t>- https://normativ.kontur.ru/document?documentId=419981&amp;from=anotherPart&amp;moduleId=1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Проводите демонстрацию медленно, называя критерии правильности каждого действия.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Критерии должны быть наблюдаемыми и одинаковыми для демонстрации и проверки навыка.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Подберите дефекты, характерные для конкретных моделей СИЗ.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Программы для СИЗ, требующих практических навыков, включают практические занятия в установленном объеме.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Проверьте длительность программы и реальный объем практической отработки.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06f72c0cd477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48ad91b0acd4027" /><Relationship Type="http://schemas.openxmlformats.org/officeDocument/2006/relationships/slideLayout" Target="/ppt/slideLayouts/slideLayout1.xml" Id="R56921980c32e426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21980c32e426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553866ae4c96" /><Relationship Type="http://schemas.openxmlformats.org/officeDocument/2006/relationships/image" Target="/ppt/media/image.png" Id="R92fde13c7e7d427a" /><Relationship Type="http://schemas.openxmlformats.org/officeDocument/2006/relationships/image" Target="/ppt/media/image2.png" Id="Rfc36c07066634976" /><Relationship Type="http://schemas.openxmlformats.org/officeDocument/2006/relationships/notesSlide" Target="/ppt/notesSlides/notesSlide1.xml" Id="R9567a86a4e6d46b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919457a14fe6" /><Relationship Type="http://schemas.openxmlformats.org/officeDocument/2006/relationships/image" Target="/ppt/media/image11.png" Id="R41b56af0a3494583" /><Relationship Type="http://schemas.openxmlformats.org/officeDocument/2006/relationships/notesSlide" Target="/ppt/notesSlides/notesSlide10.xml" Id="R8f65024cd0204b7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1bae0276a4cb9" /><Relationship Type="http://schemas.openxmlformats.org/officeDocument/2006/relationships/image" Target="/ppt/media/image12.png" Id="Rb2d2c34c5abc4aa5" /><Relationship Type="http://schemas.openxmlformats.org/officeDocument/2006/relationships/notesSlide" Target="/ppt/notesSlides/notesSlide11.xml" Id="Reac3823845b7491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13d03f0be4360" /><Relationship Type="http://schemas.openxmlformats.org/officeDocument/2006/relationships/image" Target="/ppt/media/image13.png" Id="R1a1ad47461444324" /><Relationship Type="http://schemas.openxmlformats.org/officeDocument/2006/relationships/notesSlide" Target="/ppt/notesSlides/notesSlide12.xml" Id="R02f5ac2760ed42e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c512ea38149c3" /><Relationship Type="http://schemas.openxmlformats.org/officeDocument/2006/relationships/image" Target="/ppt/media/image14.png" Id="Ra895d09e9b7c41a5" /><Relationship Type="http://schemas.openxmlformats.org/officeDocument/2006/relationships/notesSlide" Target="/ppt/notesSlides/notesSlide13.xml" Id="R1e7dff607385485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192d4c81c4ef9" /><Relationship Type="http://schemas.openxmlformats.org/officeDocument/2006/relationships/image" Target="/ppt/media/image15.png" Id="Racebfbe66f104655" /><Relationship Type="http://schemas.openxmlformats.org/officeDocument/2006/relationships/hyperlink" Target="https://sotik-ot.ru/features/siz" TargetMode="External" Id="Rda8e207cf7e949e6" /><Relationship Type="http://schemas.openxmlformats.org/officeDocument/2006/relationships/notesSlide" Target="/ppt/notesSlides/notesSlide14.xml" Id="R49f27f94df48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c5b990c5444ec" /><Relationship Type="http://schemas.openxmlformats.org/officeDocument/2006/relationships/image" Target="/ppt/media/image3.png" Id="R2ba6b55f07d34b61" /><Relationship Type="http://schemas.openxmlformats.org/officeDocument/2006/relationships/notesSlide" Target="/ppt/notesSlides/notesSlide2.xml" Id="Rde64763ffded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d1f37a7f49a2" /><Relationship Type="http://schemas.openxmlformats.org/officeDocument/2006/relationships/image" Target="/ppt/media/image4.png" Id="Red7716242212461a" /><Relationship Type="http://schemas.openxmlformats.org/officeDocument/2006/relationships/notesSlide" Target="/ppt/notesSlides/notesSlide3.xml" Id="R2d02922af64e4d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47ce3b8574afb" /><Relationship Type="http://schemas.openxmlformats.org/officeDocument/2006/relationships/image" Target="/ppt/media/image5.png" Id="Ra88570e75fca4c97" /><Relationship Type="http://schemas.openxmlformats.org/officeDocument/2006/relationships/notesSlide" Target="/ppt/notesSlides/notesSlide4.xml" Id="Rab44b40d1a7f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a6c9781e45a1" /><Relationship Type="http://schemas.openxmlformats.org/officeDocument/2006/relationships/image" Target="/ppt/media/image6.png" Id="R1caa2bbf6dc0435f" /><Relationship Type="http://schemas.openxmlformats.org/officeDocument/2006/relationships/notesSlide" Target="/ppt/notesSlides/notesSlide5.xml" Id="R4d4afa67cb72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e70824184219" /><Relationship Type="http://schemas.openxmlformats.org/officeDocument/2006/relationships/image" Target="/ppt/media/image7.png" Id="Ra31d8ebef01345e2" /><Relationship Type="http://schemas.openxmlformats.org/officeDocument/2006/relationships/notesSlide" Target="/ppt/notesSlides/notesSlide6.xml" Id="R661cc763e24e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dd37ec7a341f3" /><Relationship Type="http://schemas.openxmlformats.org/officeDocument/2006/relationships/image" Target="/ppt/media/image8.png" Id="R8b15e7325b364290" /><Relationship Type="http://schemas.openxmlformats.org/officeDocument/2006/relationships/notesSlide" Target="/ppt/notesSlides/notesSlide7.xml" Id="R38dd37af5a2040b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f99c817c54fd8" /><Relationship Type="http://schemas.openxmlformats.org/officeDocument/2006/relationships/image" Target="/ppt/media/image9.png" Id="Rd9e7153e6cda4b57" /><Relationship Type="http://schemas.openxmlformats.org/officeDocument/2006/relationships/notesSlide" Target="/ppt/notesSlides/notesSlide8.xml" Id="R008ed5280ddf44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3c6a9b2444f29" /><Relationship Type="http://schemas.openxmlformats.org/officeDocument/2006/relationships/image" Target="/ppt/media/image10.png" Id="Rf5e37fb467a04bbe" /><Relationship Type="http://schemas.openxmlformats.org/officeDocument/2006/relationships/notesSlide" Target="/ppt/notesSlides/notesSlide9.xml" Id="R0f8eade3f009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fde13c7e7d427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logo-surface">
            <a:extLst xmlns:a="http://schemas.openxmlformats.org/drawingml/2006/main">
              <a:ext uri="{FF2B5EF4-FFF2-40B4-BE49-F238E27FC236}">
                <a16:creationId xmlns:a16="http://schemas.microsoft.com/office/drawing/2014/main" id="{19D6B2A6-25CE-41F0-95F8-91F599024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1526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36c07066634976"/>
          <a:stretch xmlns:a="http://schemas.openxmlformats.org/drawingml/2006/main"/>
        </p:blipFill>
        <p:spPr>
          <a:xfrm xmlns:a="http://schemas.openxmlformats.org/drawingml/2006/main">
            <a:off x="837850" y="381000"/>
            <a:ext cx="1467551" cy="419100"/>
          </a:xfrm>
          <a:prstGeom xmlns:a="http://schemas.openxmlformats.org/drawingml/2006/main" prst="rect">
            <a:avLst/>
          </a:prstGeom>
        </p:spPr>
      </p:pic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B0F19AB0-74E7-4DCD-B29A-7B5BC07A3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9055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4580711E-B19D-4124-B0D1-45F74170D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571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Как связать теорию, демонстрацию и практику</a:t>
            </a:r>
          </a:p>
        </p:txBody>
      </p:sp>
      <p:sp>
        <p:nvSpPr>
          <p:cNvPr id="6" name="cover-audience-surface">
            <a:extLst xmlns:a="http://schemas.openxmlformats.org/drawingml/2006/main">
              <a:ext uri="{FF2B5EF4-FFF2-40B4-BE49-F238E27FC236}">
                <a16:creationId xmlns:a16="http://schemas.microsoft.com/office/drawing/2014/main" id="{2240D900-1AB5-4D88-A11B-04B337D82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48300"/>
            <a:ext cx="5143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B1F36">
              <a:alpha val="8470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ver-label">
            <a:extLst xmlns:a="http://schemas.openxmlformats.org/drawingml/2006/main">
              <a:ext uri="{FF2B5EF4-FFF2-40B4-BE49-F238E27FC236}">
                <a16:creationId xmlns:a16="http://schemas.microsoft.com/office/drawing/2014/main" id="{CDC1BE1C-3C44-4CE1-B2F3-00A97D5F9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24500"/>
            <a:ext cx="4800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Материал для специалиста по охране труда</a:t>
            </a:r>
          </a:p>
        </p:txBody>
      </p:sp>
    </p:spTree>
    <p:extLst>
      <p:ext uri="{BB962C8B-B14F-4D97-AF65-F5344CB8AC3E}">
        <p14:creationId xmlns:p14="http://schemas.microsoft.com/office/powerpoint/2010/main" val="207215003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1689CB1-D25D-4F44-966E-BB3CD3775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E3519E9-2D04-42D6-BD5B-BB83A95BB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90AA7DC7-74C3-43E6-B02A-6349DE162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b56af0a349458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DACEA50F-70E9-4EBB-978D-3CB059EEA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879A1C5-00EC-4A71-86EB-AF0DE425E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Проверяйте действие по тем же критериям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A4D2261B-2CED-4F79-8C1B-F76FC591F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5A7A6945-13C8-4D9F-B304-2DD63D0BE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8AF168-A2CE-4E22-AF30-52549A5C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13351AF3-2619-4CDF-B9AF-BCBEF140E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Задание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420716BA-6D0C-44AA-BA4E-B1980EEB2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Назвать работу и опасность.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9830B612-AC1E-4776-B5D3-B29AA1519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C137CE45-5D30-4C34-BA12-C1D05B8A4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A0F9A8-8A8F-47EC-87F0-29E13E357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01C3D2F1-ACFA-4CD6-B525-2874BC5B3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Выбор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5844B98D-32C6-4FBE-9AA1-EF800C509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Подобрать нужное СИЗ и объяснить выбор.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33D61FB3-5C4D-4819-B2E7-80C436B8C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2B1A552E-02C3-45D6-8218-5A4B67D72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33DBE31-C95B-45A6-835B-66729F284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58109FCF-FB65-4688-A823-CA0B5791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Выполнение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B0F20D36-338F-486F-BEDF-160EC47E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Осмотреть, надеть, применить и снять.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7466FF8E-7FBF-4B4B-A622-A9885F0A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DE43F70C-84B4-418C-9AB2-71C65C8A5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40EC90-4CF6-473D-8F6C-37319B651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4F880939-4D74-4593-B2C7-5B95F0C74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FA582ACC-3D3B-46B1-BC60-F1752EA68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Оценить критерии и оформить проверку.</a:t>
            </a:r>
          </a:p>
        </p:txBody>
      </p:sp>
    </p:spTree>
    <p:extLst>
      <p:ext uri="{BB962C8B-B14F-4D97-AF65-F5344CB8AC3E}">
        <p14:creationId xmlns:p14="http://schemas.microsoft.com/office/powerpoint/2010/main" val="151969994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B9F778F-F9DB-48BC-940C-2E0BE2AF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0F9A356-3AAD-4E86-B27F-9EAE5A86D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34568FB-3558-461C-9CA1-094D2CC10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d2c34c5abc4aa5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95C9E073-6E41-45FB-9F2C-880B0DD3A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ОРГАНИЗАЦИЯ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AD8A605-548D-4C3E-88FF-A2EFC4D1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Объясните порядок после завершения работы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A0B01E8D-CBEC-4210-A238-0ABDEE74A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 должен знать не только применение, но и дальнейшее обращение с СИЗ.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B418FA3A-5EF8-492C-AF97-E49E62801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A3707DAF-310E-4662-964A-8134761C7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EB2E52-8197-4CDA-9F5B-EB81F7340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27E84856-5958-431E-9BC0-44D19EEDD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Куда вернуть СИЗ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4FB2D25B-824E-44BE-9C1D-591F21C00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9B7529A1-0140-49B9-8B31-A794C02E0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756C62-4A5F-44A9-A26F-516368B16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307F4F78-B6DB-4DFC-A454-013A9DBD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хранить чистые средства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DA759726-90E7-49AA-AA64-0B131185D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9FB14A34-EF7F-40F8-8CAB-74B9F110E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9183EF-DDB0-4E37-86C8-BA7081267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944564E4-3F09-4ADE-8F5E-6EB4A5429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Кто организует очистку и ремонт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EEACF37A-AE21-496E-A1D1-6A6D9B3EC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59FCA3B5-CD2B-4184-A102-3F75305DC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10AE283-A616-45EA-AEE5-E3D1CD7F3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6A49F13A-8D1C-49EF-BEA0-92EA28B1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 отделить загрязненные СИЗ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26167155-E427-4091-ADFB-79B90D937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BD8AC3BC-040F-4B1B-B84A-76EA84EB1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39A9DD7-5569-48A6-A558-A41D591C0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6EBDF761-1D60-4CA0-B9A1-AA5BB66C8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получить замену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239C8B78-6822-4F97-8959-54578DB53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470D1D90-7579-481C-B367-646FA22C4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5A0724E-60DA-40FC-B92D-F1565FA45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D570ADC9-E33F-46A7-8662-417351C81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Кому сообщить о неисправности</a:t>
            </a:r>
          </a:p>
        </p:txBody>
      </p:sp>
    </p:spTree>
    <p:extLst>
      <p:ext uri="{BB962C8B-B14F-4D97-AF65-F5344CB8AC3E}">
        <p14:creationId xmlns:p14="http://schemas.microsoft.com/office/powerpoint/2010/main" val="18229379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F8D4B39-E83E-4F6C-BA8E-69412019A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3068FEAF-617B-4C2A-8AEC-94C32B090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3A03D004-7F18-41A0-A907-E282E7E58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1ad47461444324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804DD21B-44FB-470A-842E-004D125B1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САМОПРОВЕРКА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E535774-2589-412E-AC5A-C39E69D58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Шесть вопросов перед обучением</a:t>
            </a:r>
          </a:p>
        </p:txBody>
      </p:sp>
      <p:sp>
        <p:nvSpPr>
          <p:cNvPr id="7" name="question-1">
            <a:extLst xmlns:a="http://schemas.openxmlformats.org/drawingml/2006/main">
              <a:ext uri="{FF2B5EF4-FFF2-40B4-BE49-F238E27FC236}">
                <a16:creationId xmlns:a16="http://schemas.microsoft.com/office/drawing/2014/main" id="{9AD767E9-9F91-4284-86DB-2D92A1DD2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CAC8B8-58E6-4ED2-ABBB-8982B5821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9" name="question-text-1">
            <a:extLst xmlns:a="http://schemas.openxmlformats.org/drawingml/2006/main">
              <a:ext uri="{FF2B5EF4-FFF2-40B4-BE49-F238E27FC236}">
                <a16:creationId xmlns:a16="http://schemas.microsoft.com/office/drawing/2014/main" id="{B8527E3D-610E-4C59-A933-B3FDABB76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Связано ли СИЗ с опасностью?</a:t>
            </a:r>
          </a:p>
        </p:txBody>
      </p:sp>
      <p:sp>
        <p:nvSpPr>
          <p:cNvPr id="10" name="question-2">
            <a:extLst xmlns:a="http://schemas.openxmlformats.org/drawingml/2006/main">
              <a:ext uri="{FF2B5EF4-FFF2-40B4-BE49-F238E27FC236}">
                <a16:creationId xmlns:a16="http://schemas.microsoft.com/office/drawing/2014/main" id="{C1C65F12-7B58-4035-A9AF-154E38F50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335943-6580-4E8B-9FC1-7FDAA232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2" name="question-text-2">
            <a:extLst xmlns:a="http://schemas.openxmlformats.org/drawingml/2006/main">
              <a:ext uri="{FF2B5EF4-FFF2-40B4-BE49-F238E27FC236}">
                <a16:creationId xmlns:a16="http://schemas.microsoft.com/office/drawing/2014/main" id="{B7F794A4-C7F9-407F-A231-5441E572B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Есть ли документ изготовителя?</a:t>
            </a:r>
          </a:p>
        </p:txBody>
      </p:sp>
      <p:sp>
        <p:nvSpPr>
          <p:cNvPr id="13" name="question-3">
            <a:extLst xmlns:a="http://schemas.openxmlformats.org/drawingml/2006/main">
              <a:ext uri="{FF2B5EF4-FFF2-40B4-BE49-F238E27FC236}">
                <a16:creationId xmlns:a16="http://schemas.microsoft.com/office/drawing/2014/main" id="{13E02C02-8BBB-483B-A111-0E2CA2DD2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E8FE35-A121-41FC-A010-30282A672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15" name="question-text-3">
            <a:extLst xmlns:a="http://schemas.openxmlformats.org/drawingml/2006/main">
              <a:ext uri="{FF2B5EF4-FFF2-40B4-BE49-F238E27FC236}">
                <a16:creationId xmlns:a16="http://schemas.microsoft.com/office/drawing/2014/main" id="{17306A24-98B7-4183-987C-8F090AAAF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Показан полный цикл?</a:t>
            </a:r>
          </a:p>
        </p:txBody>
      </p:sp>
      <p:sp>
        <p:nvSpPr>
          <p:cNvPr id="16" name="question-4">
            <a:extLst xmlns:a="http://schemas.openxmlformats.org/drawingml/2006/main">
              <a:ext uri="{FF2B5EF4-FFF2-40B4-BE49-F238E27FC236}">
                <a16:creationId xmlns:a16="http://schemas.microsoft.com/office/drawing/2014/main" id="{CB5F043D-7990-4A57-A972-99007462F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9F5815-7A8A-4F85-A202-8F6F863E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4.</a:t>
            </a:r>
          </a:p>
        </p:txBody>
      </p:sp>
      <p:sp>
        <p:nvSpPr>
          <p:cNvPr id="18" name="question-text-4">
            <a:extLst xmlns:a="http://schemas.openxmlformats.org/drawingml/2006/main">
              <a:ext uri="{FF2B5EF4-FFF2-40B4-BE49-F238E27FC236}">
                <a16:creationId xmlns:a16="http://schemas.microsoft.com/office/drawing/2014/main" id="{911CB487-E353-412F-851C-27BF47168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Хватает ли времени на практику?</a:t>
            </a:r>
          </a:p>
        </p:txBody>
      </p:sp>
      <p:sp>
        <p:nvSpPr>
          <p:cNvPr id="19" name="question-5">
            <a:extLst xmlns:a="http://schemas.openxmlformats.org/drawingml/2006/main">
              <a:ext uri="{FF2B5EF4-FFF2-40B4-BE49-F238E27FC236}">
                <a16:creationId xmlns:a16="http://schemas.microsoft.com/office/drawing/2014/main" id="{DE88EEA6-8282-4268-B0EC-D8A10589F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56D9AD0-FF1E-42F2-84C1-2FB4B972B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5.</a:t>
            </a:r>
          </a:p>
        </p:txBody>
      </p:sp>
      <p:sp>
        <p:nvSpPr>
          <p:cNvPr id="21" name="question-text-5">
            <a:extLst xmlns:a="http://schemas.openxmlformats.org/drawingml/2006/main">
              <a:ext uri="{FF2B5EF4-FFF2-40B4-BE49-F238E27FC236}">
                <a16:creationId xmlns:a16="http://schemas.microsoft.com/office/drawing/2014/main" id="{7E2BC843-619C-4ECE-BC39-0ADF8FE16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Понятны критерии навыка?</a:t>
            </a:r>
          </a:p>
        </p:txBody>
      </p:sp>
      <p:sp>
        <p:nvSpPr>
          <p:cNvPr id="22" name="question-6">
            <a:extLst xmlns:a="http://schemas.openxmlformats.org/drawingml/2006/main">
              <a:ext uri="{FF2B5EF4-FFF2-40B4-BE49-F238E27FC236}">
                <a16:creationId xmlns:a16="http://schemas.microsoft.com/office/drawing/2014/main" id="{BDBE6CB4-11E3-4BFF-934E-EF740C5FE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7B9A23-C58F-4E95-9615-E69334CF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6.</a:t>
            </a:r>
          </a:p>
        </p:txBody>
      </p:sp>
      <p:sp>
        <p:nvSpPr>
          <p:cNvPr id="24" name="question-text-6">
            <a:extLst xmlns:a="http://schemas.openxmlformats.org/drawingml/2006/main">
              <a:ext uri="{FF2B5EF4-FFF2-40B4-BE49-F238E27FC236}">
                <a16:creationId xmlns:a16="http://schemas.microsoft.com/office/drawing/2014/main" id="{D5C9CE3D-0E21-4A8A-8900-A91004FB0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Известен порядок замены?</a:t>
            </a:r>
          </a:p>
        </p:txBody>
      </p:sp>
    </p:spTree>
    <p:extLst>
      <p:ext uri="{BB962C8B-B14F-4D97-AF65-F5344CB8AC3E}">
        <p14:creationId xmlns:p14="http://schemas.microsoft.com/office/powerpoint/2010/main" val="51374420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CD11BB0-8770-41F9-9915-B1AE749C5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B45E497F-F8A6-4498-A541-2996DB69F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6AEFEAC-329C-4A4C-BCA2-80CFE59D5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95d09e9b7c41a5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DF9C40E-6200-41E1-9AD7-D0C1FC6A1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ФИНАЛЬНЫЙ КОНТРОЛЬ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461BEE2-E624-4D75-BFEC-9D0E934F6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Готовая программа заканчивается наблюдаемым навыком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A4EDE16A-A652-4F97-B9B7-0939E3A9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Результат можно проверить без догадок и оценок по общему впечатлению.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2301D2E2-C17D-47E3-9A68-6EAED22B8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5163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FA9EF7C2-5C07-4B3D-A714-69F679A28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5163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2BCD119C-7DB2-4557-8672-DD14570B6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62300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Работник выбирает СИЗ по опасности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6A578329-B1E9-4243-9BF4-87EC29E6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7138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D33056A4-4FD5-4B9B-B4B2-E07F58B08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7138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DA1A8C5F-A969-4A28-A74F-82A65B2A3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24275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Называет признаки неисправности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B39C1317-7ECF-4192-9482-63B3E4874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9113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6AA9810D-5003-4C12-A0A0-8E7A86493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9113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35BB1E3F-44FB-4451-AAE0-450922FF6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86250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Правильно надевает и регулирует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33FDD6F6-17BE-43CC-B990-C0CFFE6B4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1088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66076A03-88FB-4EBD-B8B2-EE647C2B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1088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5E7520FD-DF6C-4B0D-A5E6-AE8B6FF41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848225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Соблюдает ограничения применения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E1018CFE-73BD-4D40-ABFF-9B7195003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3063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4D752B3E-D163-4B52-8EAF-E472325E5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3063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F233E01B-4C53-4112-AACC-F240B6150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410200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Безопасно снимает и сообщает о дефекте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30F83BE4-9235-481F-9DCE-DE3D6D5F4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162300"/>
            <a:ext cx="2628900" cy="26289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F2F97985-01A7-4C48-B471-6C160DE41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2900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E6A65F7C-CDAA-4845-9169-A55C8CBAE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095750"/>
            <a:ext cx="20574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Каждое действие имеет заранее определенный критерий правильности.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7614639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CF5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ebfbe66f104655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4664534E-6ED5-4421-BF1E-2171D26CB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7429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После обучения - зафиксируйте результат</a:t>
            </a:r>
          </a:p>
        </p:txBody>
      </p:sp>
      <p:sp>
        <p:nvSpPr>
          <p:cNvPr id="3" name="close-lead">
            <a:extLst xmlns:a="http://schemas.openxmlformats.org/drawingml/2006/main">
              <a:ext uri="{FF2B5EF4-FFF2-40B4-BE49-F238E27FC236}">
                <a16:creationId xmlns:a16="http://schemas.microsoft.com/office/drawing/2014/main" id="{D982E1BA-34AF-4D66-945D-8E0BEAC33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Оформите проверку знаний и навыков, выдачу СИЗ и сроки следующего контроля.</a:t>
            </a:r>
          </a:p>
        </p:txBody>
      </p:sp>
      <p:sp>
        <p:nvSpPr>
          <p:cNvPr id="4" name="cta-button">
            <a:extLst xmlns:a="http://schemas.openxmlformats.org/drawingml/2006/main">
              <a:ext uri="{FF2B5EF4-FFF2-40B4-BE49-F238E27FC236}">
                <a16:creationId xmlns:a16="http://schemas.microsoft.com/office/drawing/2014/main" id="{CB048E94-4E4B-4673-AA3A-1162E69E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9530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A4EC6"/>
            </a:solidFill>
            <a:prstDash val="solid"/>
          </a:ln>
        </p:spPr>
      </p:sp>
      <p:sp>
        <p:nvSpPr>
          <p:cNvPr id="5" name="cta-label">
            <a:extLst xmlns:a="http://schemas.openxmlformats.org/drawingml/2006/main">
              <a:ext uri="{FF2B5EF4-FFF2-40B4-BE49-F238E27FC236}">
                <a16:creationId xmlns:a16="http://schemas.microsoft.com/office/drawing/2014/main" id="{6BE14552-A25E-455F-A5F9-F06EA4974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4EC6"/>
                </a:solidFill>
                <a:latin typeface="Arial"/>
                <a:ea typeface="Arial"/>
                <a:cs typeface="Arial"/>
                <a:hlinkClick xmlns:r="http://schemas.openxmlformats.org/officeDocument/2006/relationships" r:id="Rda8e207cf7e949e6"/>
              </a:rPr>
              <a:t>Посмотреть учет СИЗ</a:t>
            </a:r>
          </a:p>
        </p:txBody>
      </p:sp>
      <p:sp>
        <p:nvSpPr>
          <p:cNvPr id="6" name="close-actions">
            <a:extLst xmlns:a="http://schemas.openxmlformats.org/drawingml/2006/main">
              <a:ext uri="{FF2B5EF4-FFF2-40B4-BE49-F238E27FC236}">
                <a16:creationId xmlns:a16="http://schemas.microsoft.com/office/drawing/2014/main" id="{EC487315-6E5D-4A72-B090-591C59350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76400"/>
            <a:ext cx="3009900" cy="36385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72D4E46-2C2F-4D9F-BD8D-9FD98615A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000250"/>
            <a:ext cx="2400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После подготовки</a:t>
            </a:r>
          </a:p>
        </p:txBody>
      </p:sp>
      <p:sp>
        <p:nvSpPr>
          <p:cNvPr id="8" name="close-action-1">
            <a:extLst xmlns:a="http://schemas.openxmlformats.org/drawingml/2006/main">
              <a:ext uri="{FF2B5EF4-FFF2-40B4-BE49-F238E27FC236}">
                <a16:creationId xmlns:a16="http://schemas.microsoft.com/office/drawing/2014/main" id="{7B2505BF-6142-442E-9D2B-B6BDFE015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813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E8945E-5E5A-4487-A5F8-38D3923F8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813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5AE8C1-12C1-46AF-BA35-648A5B164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7241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 навык</a:t>
            </a:r>
          </a:p>
        </p:txBody>
      </p:sp>
      <p:sp>
        <p:nvSpPr>
          <p:cNvPr id="11" name="close-action-2">
            <a:extLst xmlns:a="http://schemas.openxmlformats.org/drawingml/2006/main">
              <a:ext uri="{FF2B5EF4-FFF2-40B4-BE49-F238E27FC236}">
                <a16:creationId xmlns:a16="http://schemas.microsoft.com/office/drawing/2014/main" id="{3DC7C19E-936B-420C-ADC8-68F9FDDF9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5052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D9CA47-D5C4-425B-87E8-7C55F7DC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5052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CF9F0B-F337-428D-8F80-FCB1A2705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4480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Оформить результат</a:t>
            </a:r>
          </a:p>
        </p:txBody>
      </p:sp>
      <p:sp>
        <p:nvSpPr>
          <p:cNvPr id="14" name="close-action-3">
            <a:extLst xmlns:a="http://schemas.openxmlformats.org/drawingml/2006/main">
              <a:ext uri="{FF2B5EF4-FFF2-40B4-BE49-F238E27FC236}">
                <a16:creationId xmlns:a16="http://schemas.microsoft.com/office/drawing/2014/main" id="{FEB9B191-E032-4EA1-85E2-516245AD4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2291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1EBB63-1E3C-42C9-9F5F-6AA66FD80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2291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9BF61D-ADBA-48A3-A287-46DE60640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719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Контролировать сроки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740035-1CD7-4F38-9625-31F0F400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0658938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10C0B64-218B-42FC-A27E-10C02B72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B33844F-2853-4D99-88E3-CAEFD2B89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99768AE2-258C-471B-B7E2-8C43C4BF5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a6b55f07d34b61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66BB9437-ED56-43B6-B5A9-8E30B673E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790BB03-8DC5-4ED1-990E-5FF040B93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Начните с фактически применяемых СИЗ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B8E6FDA6-D0DC-48FD-A2BD-6DD612DE4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Программа строится не вокруг каталога, а вокруг опасностей и выданных моделей.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F1CD372C-00E4-4B19-A9B1-A87DED4A7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1207EF24-5F50-49AF-AC7C-452C0F759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350074D4-18F6-41D0-B76D-8C7559F02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Перечень должностей и работ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AD894097-0723-4983-804D-A16EA8BA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FBCA38CB-CA89-4E02-A733-70D5CAA12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7A883F18-E951-44D2-BFC8-20193AA44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Опасности и уровни профессионального риска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68575C10-40AE-428A-9C83-B87950C43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39EA8274-EA19-4200-8546-BD0F66396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2058DBEB-7255-484F-980A-56A644281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Выдаваемые модели и комплекты СИЗ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E4D2419B-CC43-4594-8A08-7C5652DBD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1A743B8A-FE0C-4418-A0EA-D20367734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5BA6AB37-5BF1-4CC6-AB0C-910C9E6B5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Эксплуатационные документы изготовителей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C416F4B0-734E-419B-9F05-686A9652E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EE6F75EA-E91E-4CC0-9799-3B344D0E7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8B0B7B17-A929-4901-AAF6-EDC96F90A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Места выдачи, возврата, хранения и замены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2A475494-C16D-487A-AC4F-48A6EE257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76225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961CA203-AF48-4756-B51A-F228BD473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Основа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952A4C83-2AF9-4C20-99B4-02EF99EB1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Работник должен тренироваться на тех СИЗ, которые он будет применять в работе.</a:t>
            </a:r>
          </a:p>
        </p:txBody>
      </p:sp>
    </p:spTree>
    <p:extLst>
      <p:ext uri="{BB962C8B-B14F-4D97-AF65-F5344CB8AC3E}">
        <p14:creationId xmlns:p14="http://schemas.microsoft.com/office/powerpoint/2010/main" val="12004529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2BC0414-D4DB-457D-88F4-DE8D26657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F3B48877-263C-4182-A389-3DE0BBA42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3477A727-0EAB-4D79-81AB-A6CD680D5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7716242212461a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4B14E30-B944-4FDD-B83F-6F9264F1B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ЛОГИКА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70B7A6-4CFC-4389-9870-871EA6A01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Свяжите каждое СИЗ с конкретной опасностью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278A16F5-4E7B-44CF-B195-42D56D81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59472A11-8EF5-4C74-A952-0E812C10E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FAFBC3-429D-4156-9091-15EC67DDC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F0424165-66ED-435E-9DF8-604FB7110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Опасность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089DB013-E5E8-4394-AC7A-4AB6B72CE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Что может причинить вред работнику.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F1BD662F-F5C5-46AD-B56F-B8F6B02DD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712B9788-F53C-4D24-8394-AC9454FC3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77196E-8DE0-453B-B12D-EBB5C3208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3851B18D-5C02-4E55-8F56-4983E3C1F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D84452CA-B148-4193-B2E7-910368E0B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Какое СИЗ снижает воздействие этой опасности.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E76EDDE2-FF66-47A5-B8A6-65329D620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8671F6E8-E271-4E81-A32D-CB05479C1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B633D0-132F-4C56-A0FF-FBB147E75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1210C3A3-ED2D-4FA8-9C02-48C5F6D2F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Предел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C394A72F-2F3D-472E-BC9F-CFD60F672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Что СИЗ не устраняет и когда оно не помогает.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67E9D9B6-D14F-4850-922B-66800A8FD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37D7C800-6E01-4228-9251-0B34D271D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0309759-E252-4487-ABAC-8673DF489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2B1B1A78-E83C-4A6C-88CD-3503E011C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4C8B9272-E586-4534-989D-3EA7D6303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Как осмотреть, применить и снять конкретную модель.</a:t>
            </a:r>
          </a:p>
        </p:txBody>
      </p:sp>
    </p:spTree>
    <p:extLst>
      <p:ext uri="{BB962C8B-B14F-4D97-AF65-F5344CB8AC3E}">
        <p14:creationId xmlns:p14="http://schemas.microsoft.com/office/powerpoint/2010/main" val="8492776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8C6CCFD-DB88-49DD-928C-53C6D24F7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B02B40E-8D15-4124-A1E5-CB941A65A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60EBB14-6F4F-426A-BD35-EBA2E7DCE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8570e75fca4c9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6708A0E7-8659-4ED8-B54D-76A950BDE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ДОКУМЕНТЫ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E695D0-AE22-4DF8-AE28-C6258CE4D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Три источника должны совпадать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5AC602D0-F628-439F-8245-00F325159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1C81961B-51D3-45C7-B573-4AA2CBE79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F27E38-9091-45C9-99E0-4E7499EB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AF78050D-B834-4414-934E-8CE2D01E3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Нормы выдачи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6A9A248E-8401-4EBC-BD9F-52614F56F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Определяют, что положено работнику с учетом опасностей и условий труда.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4468D288-698D-4118-8B4C-99F327CE3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F83E9ADE-CC2C-41BF-B0F0-2CFC13A49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818D5E-5008-4B0A-B3E2-5D3669A0F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E1C945B9-AEB3-42EA-9244-048B36E34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Документ изготовителя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76235A60-511F-4FE1-844A-403CA0E6D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Определяет осмотр, применение, ограничения, уход и срок службы модели.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2C9BD890-A4E7-4963-99D3-143EA60DB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67FD0223-B873-4C71-9962-61891BD5A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2348A1-B8A0-43BF-8F69-84AB1ED5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72417AB2-A7C9-4C83-8F22-832AFE90B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Порядок работодателя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904507A7-4FEA-4B07-A869-20F9DD8BB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Определяет выдачу, хранение, замену, возврат и сообщение о неисправности.</a:t>
            </a:r>
          </a:p>
        </p:txBody>
      </p:sp>
    </p:spTree>
    <p:extLst>
      <p:ext uri="{BB962C8B-B14F-4D97-AF65-F5344CB8AC3E}">
        <p14:creationId xmlns:p14="http://schemas.microsoft.com/office/powerpoint/2010/main" val="184090436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56AD9CE-FDBE-4DA6-8345-84A954BD9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6361F02-8BBC-47D4-B15F-9F052423D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FB7A1FB-4D0D-4DF6-ADBC-F8852864B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aa2bbf6dc0435f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64A3AD3D-1E91-4B8F-8547-5A88144F7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ДЕМОНСТРАЦИЯ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88B7E61-B8BC-4D54-9936-6F5F4EB7B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Показ должен охватывать полный цикл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9C11AE4B-2AB8-4A95-9BE4-D5415BC14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 сначала видит правильное действие, затем повторяет его самостоятельно.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389734BE-B07B-4FD4-B5FE-CFCA950A2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3308A276-3D37-4C40-B06F-56B6025A8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E8C8E2-674C-41E5-80D0-9F5DBFB57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034E9134-F0DD-47D3-9EF1-A67DDB8B3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Выбрать СИЗ для задания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74AF5021-D1D5-4D9A-81A3-DD46E24DB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3D818507-D877-4A29-89EE-5DDEBCFD8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D9A858-8277-494A-8B5F-FC8A84347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3B36AFEA-8428-41EA-97FA-9E7AAA5E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Осмотреть до применения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3FB61091-A06A-43F3-86D3-695F9CD33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45AF6B4F-F00A-4C7B-8AC7-5800C6D5B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C3B7EA-00A7-42F5-BDD0-67060AD9F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98F56338-3B05-4E13-9EFC-4E1438935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Надеть и отрегулировать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9672CDC5-82AA-4194-96B7-05FCECC81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F2F0A8FD-A00F-49CB-9E49-937A59D55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EEC558-E9F6-422E-BCDA-003EB7B04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58CCF6C2-B493-4383-9E57-8AF83739F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 посадку и работоспособность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A4A05845-654C-46DE-8AD6-48B2D25B7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C22B5F6F-7FAC-42AB-BD96-7D053338F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6915AB4-4CED-4745-A7F9-A5115956D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4583FFE8-56F9-4253-9382-CA61214E4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Безопасно снять после работы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29475E4A-9A3C-4C21-9943-B905755C7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F079F0C7-FB83-4364-B9DC-CE41A5ACA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6580AC-84D5-41EE-BC62-855F85F8E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DC47042F-BA90-4532-991E-AE2D2E2EF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Разместить, вернуть или сообщить о дефекте</a:t>
            </a:r>
          </a:p>
        </p:txBody>
      </p:sp>
    </p:spTree>
    <p:extLst>
      <p:ext uri="{BB962C8B-B14F-4D97-AF65-F5344CB8AC3E}">
        <p14:creationId xmlns:p14="http://schemas.microsoft.com/office/powerpoint/2010/main" val="89735291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97DF14C-8A66-4568-B47F-9DA6178EC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3DF492D6-508C-445B-9233-F7CC658E3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69D8045-4285-4FFF-95C2-90534C113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1d8ebef01345e2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2E27DEBC-CC13-4869-9747-360518925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ОШИБКИ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189DE21-4574-4C35-8635-4A6838446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7184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Отрабатывайте признаки правильного применения</a:t>
            </a:r>
          </a:p>
        </p:txBody>
      </p:sp>
      <p:sp>
        <p:nvSpPr>
          <p:cNvPr id="7" name="compare-1">
            <a:extLst xmlns:a="http://schemas.openxmlformats.org/drawingml/2006/main">
              <a:ext uri="{FF2B5EF4-FFF2-40B4-BE49-F238E27FC236}">
                <a16:creationId xmlns:a16="http://schemas.microsoft.com/office/drawing/2014/main" id="{55D9BDC1-6F9E-43FB-B106-5356E4E5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FFF1E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A39322-142E-4FD5-B520-F322CD5F0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Ошибка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47C533-3C27-4414-83CC-7D78A12EA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1E8DB1-8022-45FC-A43E-A77D86C12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СИЗ выбран по привычке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1B0E02E-5844-42AF-8783-4159DB443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98BF91-A375-482A-BFF2-51AF31A66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Осмотр выполнен формально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5BAA60-DC3B-4FD5-860E-D3B0CFC3C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517B1E-2429-4262-A6B3-8FC819F94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Посадка не проверена</a:t>
            </a:r>
          </a:p>
        </p:txBody>
      </p:sp>
      <p:sp>
        <p:nvSpPr>
          <p:cNvPr id="15" name="compare-2">
            <a:extLst xmlns:a="http://schemas.openxmlformats.org/drawingml/2006/main">
              <a:ext uri="{FF2B5EF4-FFF2-40B4-BE49-F238E27FC236}">
                <a16:creationId xmlns:a16="http://schemas.microsoft.com/office/drawing/2014/main" id="{E2E1A080-D9C6-4DE3-B3A6-E4AFDAF03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9F4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80E245-2E9A-45C2-8780-498312ED2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Критерий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58FF14-3590-40A6-9A1D-FDC47627A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58AF70-941D-4E79-87EB-C2C681C0B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Выбор связан с опасностью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DBFED4B-4170-4E67-945C-54F21CADF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DE2261-25C9-4FB1-8C79-56ADBEA1A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Названы реальные дефекты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4A8B09-DB61-413D-A581-90D9696A1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7428F2-BED8-46AC-B624-F5707AB7C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Работник объясняет проверку</a:t>
            </a:r>
          </a:p>
        </p:txBody>
      </p:sp>
    </p:spTree>
    <p:extLst>
      <p:ext uri="{BB962C8B-B14F-4D97-AF65-F5344CB8AC3E}">
        <p14:creationId xmlns:p14="http://schemas.microsoft.com/office/powerpoint/2010/main" val="126821507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05B517C-C1CB-420F-8CA3-01C0E25AF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911E696-8D34-4A8D-925D-7320E72CF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3810BD6-7852-4FDE-B5F7-3ECAEB86F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15e7325b36429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443B2DDF-3886-4F1A-B364-B087A44BA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ОСМОТР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D265FC2-E951-4B00-BFA1-4D02D8150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Подготовьте образцы исправного и неисправного СИЗ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593CE320-7D76-4B80-A09A-DC6154DDF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Сравнение помогает быстрее запомнить признаки, которые запрещают применение.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96CD5208-5D0C-459C-8B7A-425A87940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5163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8A155E80-5F68-4FF1-8856-3B5E64762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5163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3629E59A-DB96-4DB3-96E8-5E06C764E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62300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Целостность корпуса, ткани и швов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88599BC1-8B46-4F0B-9D18-9566C98C5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7138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8241C4BC-55C1-42D3-9149-FD631CBE7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67138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3D9D697E-5D1B-436C-833E-E9805BF1E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724275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Комплектность и надежность креплений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A621B297-FB74-4AB2-9B9B-15E91A89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9113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3635A4F5-97B0-41BA-A6F9-25A9B445C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9113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ADF00951-969D-4684-BF1C-DA8F89C43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86250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Читаемая маркировка и срок эксплуатации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360EEF37-A27D-4B79-8938-51F6A674A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1088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D7BC1AE4-6B26-451D-9A21-5C1E3E859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1088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56A6675F-8C1B-49C4-A090-E919A4573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848225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Чистота и отсутствие опасного загрязнения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4F962F49-4F57-4285-9C88-8F47BE296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3063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856D6B8E-87FD-4DBB-89C7-B67F250F1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3063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A4F52A51-BF82-4886-BBFB-4CAA09853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410200"/>
            <a:ext cx="781050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Работоспособность по инструкции изготовителя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DDD03957-81D0-4126-99E6-E7B32DA1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162300"/>
            <a:ext cx="2628900" cy="27813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3CD94AC5-0202-4C1D-AE0A-E961A60FA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42900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Важно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A4601F1F-E9EB-4EE2-8BB5-D240CA423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095750"/>
            <a:ext cx="20574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9827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используйте поврежденный образец в практической работе. Он нужен только для безопасного разбора дефектов.</a:t>
            </a:r>
          </a:p>
        </p:txBody>
      </p:sp>
    </p:spTree>
    <p:extLst>
      <p:ext uri="{BB962C8B-B14F-4D97-AF65-F5344CB8AC3E}">
        <p14:creationId xmlns:p14="http://schemas.microsoft.com/office/powerpoint/2010/main" val="128322006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206212E-7628-414A-8563-564804E81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2E9973E-F6A7-4B87-AAC1-C579242EB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8BCCA5D1-0861-4F74-8515-85102E709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e7153e6cda4b5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1999CE5-B75A-47BE-94E0-1AC36EE18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ПРАКТИКА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DB28A4-565B-4ACE-AD53-C4B81D24C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Практическая часть требует достаточного времени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49365158-12B3-4831-AC3D-D7E864EA2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Каждый работник должен выполнить действия самостоятельно, а не только наблюдать.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CEF193CE-92E3-4462-8A99-70E9E5F78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B569E5BD-C66F-468A-932D-196E05F5F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81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F53EBA-D1DE-43FC-8749-3395076B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81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5B9CD98B-447B-4FEE-9708-C75CF2DC9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448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Индивидуальное рабочее место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17629566-0CC3-4F4B-8A18-9F7FBF5FF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D96C01C2-EDFF-483F-99B1-CA4F7B75E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767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8935B7-1D5D-4E26-8BF7-D06FC8826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76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E1C1499A-C047-480E-822B-0EC7D1156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434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Фактически выдаваемое СИЗ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5438A544-6000-4F48-8FBA-BC4515BB4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882A320C-F285-407C-9C79-38A83E54B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721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0E377C-33E6-4227-9927-3FF146512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3721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5A9672E6-89C5-4503-8789-52839A69E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387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Безопасный сценарий задания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6EEB1209-80BD-4843-BF32-DDAE552C1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371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2632D49B-0975-416F-944E-278444B6E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81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CDAF302-CE9C-498F-A95E-793F24DF7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81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9D746B65-F680-414F-A296-7F57CE261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448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Понятные критерии выполнения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580878ED-FF15-460C-92F2-C91BE6527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672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5E00D120-AA05-4291-8B75-6C13E5402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767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16594C-DB64-4698-9290-2E46E44F1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76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42A6888F-EDF4-4580-A285-49A88DD9D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3434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Время на повторную попытку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0DA1C268-97F9-4121-B11A-05BD3CCFD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1625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8755F23E-1551-4435-84AB-85C09923B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3721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07371DE-662A-4AB9-914C-9845C5AF7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3721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8A44177A-9AAF-4443-B288-B974E5FD0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52387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Фиксация результата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06641009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2F0C8C6-7A44-4832-8938-ED26BBA07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836478A-2308-4075-BC91-B3F982E3E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обучения применению СИЗ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DAD7235D-5C3B-4D24-93D0-5E148CEB6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e37fb467a04bb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ED12BD61-AB36-468B-848E-E034E31BB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СООТНОШЕНИЕ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00F7B21-AFE6-4C0D-AA68-9DA41C012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Для практических СИЗ теория не может доминировать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5DA3340C-AB2E-41A2-9862-3EB1B1AAE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7239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7AA8994C-E67C-4ED9-8492-27C9129E1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1465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НЕ МЕНЕЕ 50%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F1023AD0-573B-4243-A7A7-0D4AB212C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477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Практические занятия формируют навыки применения и включают осмотр до и после использования.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3248E626-AAA4-4597-B4B7-F93A4BE53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47950"/>
            <a:ext cx="33528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0EBD19AF-AE4D-4B5F-AD8B-0441383DF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1465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Показать и повторить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B7E70B05-6B54-4410-AE71-076CCC26F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432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Ответственное лицо демонстрирует действие, затем работник выполняет его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val="269606087"/>
      </p:ext>
    </p:extLst>
  </p:cSld>
</p:sld>
</file>

<file path=ppt/theme/theme1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2026-08-30T16:14:34.0970000Z</dcterms:created>
  <dcterms:modified xsi:type="dcterms:W3CDTF">2026-08-30T16:14:34.0970000Z</dcterms:modified>
</coreProperties>
</file>