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c293eca10fc485b" /><Relationship Type="http://schemas.openxmlformats.org/officeDocument/2006/relationships/extended-properties" Target="/docProps/app.xml" Id="R1773a62fae40450a" /><Relationship Type="http://schemas.openxmlformats.org/officeDocument/2006/relationships/officeDocument" Target="/ppt/presentation.xml" Id="Rde527491d3b9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91e57674b4be1"/>
  </p:sldMasterIdLst>
  <p:notesMasterIdLst>
    <p:notesMasterId xmlns:r="http://schemas.openxmlformats.org/officeDocument/2006/relationships" r:id="Re52ee413461c4893"/>
  </p:notesMasterIdLst>
  <p:sldIdLst>
    <p:sldId xmlns:r="http://schemas.openxmlformats.org/officeDocument/2006/relationships" id="256" r:id="Refb7463bd42447ca"/>
    <p:sldId xmlns:r="http://schemas.openxmlformats.org/officeDocument/2006/relationships" id="257" r:id="R87f15e7407e54a7c"/>
    <p:sldId xmlns:r="http://schemas.openxmlformats.org/officeDocument/2006/relationships" id="258" r:id="Rc1e4e59b922a4dd9"/>
    <p:sldId xmlns:r="http://schemas.openxmlformats.org/officeDocument/2006/relationships" id="259" r:id="R5e739319a7664632"/>
    <p:sldId xmlns:r="http://schemas.openxmlformats.org/officeDocument/2006/relationships" id="260" r:id="R778e875db2d14247"/>
    <p:sldId xmlns:r="http://schemas.openxmlformats.org/officeDocument/2006/relationships" id="261" r:id="Rf676b69fbc6540c1"/>
    <p:sldId xmlns:r="http://schemas.openxmlformats.org/officeDocument/2006/relationships" id="262" r:id="R6ee19dd8a36745dd"/>
    <p:sldId xmlns:r="http://schemas.openxmlformats.org/officeDocument/2006/relationships" id="263" r:id="R5c87b6acf4304f73"/>
    <p:sldId xmlns:r="http://schemas.openxmlformats.org/officeDocument/2006/relationships" id="264" r:id="R76628d98e3dc4c34"/>
    <p:sldId xmlns:r="http://schemas.openxmlformats.org/officeDocument/2006/relationships" id="265" r:id="R00814dc7e2144ab5"/>
    <p:sldId xmlns:r="http://schemas.openxmlformats.org/officeDocument/2006/relationships" id="266" r:id="Red0abd1bb4724309"/>
    <p:sldId xmlns:r="http://schemas.openxmlformats.org/officeDocument/2006/relationships" id="267" r:id="R7565cbe3fa304636"/>
    <p:sldId xmlns:r="http://schemas.openxmlformats.org/officeDocument/2006/relationships" id="268" r:id="Rdbf9c7d98e3a4668"/>
    <p:sldId xmlns:r="http://schemas.openxmlformats.org/officeDocument/2006/relationships" id="269" r:id="Rb6c47b7310ab470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fb5b304b4bc433b" /><Relationship Type="http://schemas.openxmlformats.org/officeDocument/2006/relationships/slideMaster" Target="/ppt/slideMasters/slideMaster1.xml" Id="Rf2791e57674b4be1" /><Relationship Type="http://schemas.openxmlformats.org/officeDocument/2006/relationships/notesMaster" Target="/ppt/notesMasters/notesMaster1.xml" Id="Re52ee413461c4893" /><Relationship Type="http://schemas.openxmlformats.org/officeDocument/2006/relationships/presProps" Target="/ppt/presProps.xml" Id="Re90314c429f24fbb" /><Relationship Type="http://schemas.openxmlformats.org/officeDocument/2006/relationships/tableStyles" Target="/ppt/tableStyles.xml" Id="R8c504d3be93247a0" /><Relationship Type="http://schemas.openxmlformats.org/officeDocument/2006/relationships/slide" Target="/ppt/slides/slide1.xml" Id="Refb7463bd42447ca" /><Relationship Type="http://schemas.openxmlformats.org/officeDocument/2006/relationships/slide" Target="/ppt/slides/slide2.xml" Id="R87f15e7407e54a7c" /><Relationship Type="http://schemas.openxmlformats.org/officeDocument/2006/relationships/slide" Target="/ppt/slides/slide3.xml" Id="Rc1e4e59b922a4dd9" /><Relationship Type="http://schemas.openxmlformats.org/officeDocument/2006/relationships/slide" Target="/ppt/slides/slide4.xml" Id="R5e739319a7664632" /><Relationship Type="http://schemas.openxmlformats.org/officeDocument/2006/relationships/slide" Target="/ppt/slides/slide5.xml" Id="R778e875db2d14247" /><Relationship Type="http://schemas.openxmlformats.org/officeDocument/2006/relationships/slide" Target="/ppt/slides/slide6.xml" Id="Rf676b69fbc6540c1" /><Relationship Type="http://schemas.openxmlformats.org/officeDocument/2006/relationships/slide" Target="/ppt/slides/slide7.xml" Id="R6ee19dd8a36745dd" /><Relationship Type="http://schemas.openxmlformats.org/officeDocument/2006/relationships/slide" Target="/ppt/slides/slide8.xml" Id="R5c87b6acf4304f73" /><Relationship Type="http://schemas.openxmlformats.org/officeDocument/2006/relationships/slide" Target="/ppt/slides/slide9.xml" Id="R76628d98e3dc4c34" /><Relationship Type="http://schemas.openxmlformats.org/officeDocument/2006/relationships/slide" Target="/ppt/slides/slide10.xml" Id="R00814dc7e2144ab5" /><Relationship Type="http://schemas.openxmlformats.org/officeDocument/2006/relationships/slide" Target="/ppt/slides/slide11.xml" Id="Red0abd1bb4724309" /><Relationship Type="http://schemas.openxmlformats.org/officeDocument/2006/relationships/slide" Target="/ppt/slides/slide12.xml" Id="R7565cbe3fa304636" /><Relationship Type="http://schemas.openxmlformats.org/officeDocument/2006/relationships/slide" Target="/ppt/slides/slide13.xml" Id="Rdbf9c7d98e3a4668" /><Relationship Type="http://schemas.openxmlformats.org/officeDocument/2006/relationships/slide" Target="/ppt/slides/slide14.xml" Id="Rb6c47b7310ab470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a4c91fcb6fb45e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3bfdca4105c4d2a" /><Relationship Type="http://schemas.openxmlformats.org/officeDocument/2006/relationships/notesMaster" Target="/ppt/notesMasters/notesMaster1.xml" Id="Rd9e5ffc36440477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2b371260dc849eb" /><Relationship Type="http://schemas.openxmlformats.org/officeDocument/2006/relationships/notesMaster" Target="/ppt/notesMasters/notesMaster1.xml" Id="R368907ac056e48f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d1a13d9a2434831" /><Relationship Type="http://schemas.openxmlformats.org/officeDocument/2006/relationships/notesMaster" Target="/ppt/notesMasters/notesMaster1.xml" Id="R19183497bd8f457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6059d89f1c741f4" /><Relationship Type="http://schemas.openxmlformats.org/officeDocument/2006/relationships/notesMaster" Target="/ppt/notesMasters/notesMaster1.xml" Id="Rb9759e05c7a142a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978d49880a54f49" /><Relationship Type="http://schemas.openxmlformats.org/officeDocument/2006/relationships/notesMaster" Target="/ppt/notesMasters/notesMaster1.xml" Id="R4f9c587e1f544f7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c1eb66c6af04cec" /><Relationship Type="http://schemas.openxmlformats.org/officeDocument/2006/relationships/notesMaster" Target="/ppt/notesMasters/notesMaster1.xml" Id="Rea658b69963f4b1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d370663f0fb481b" /><Relationship Type="http://schemas.openxmlformats.org/officeDocument/2006/relationships/notesMaster" Target="/ppt/notesMasters/notesMaster1.xml" Id="Red93febd24694a4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403cfcb93514faf" /><Relationship Type="http://schemas.openxmlformats.org/officeDocument/2006/relationships/notesMaster" Target="/ppt/notesMasters/notesMaster1.xml" Id="R860108170d7f451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650b8bf331d4ac0" /><Relationship Type="http://schemas.openxmlformats.org/officeDocument/2006/relationships/notesMaster" Target="/ppt/notesMasters/notesMaster1.xml" Id="Rd7b5234d374e4a1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024935e0e804509" /><Relationship Type="http://schemas.openxmlformats.org/officeDocument/2006/relationships/notesMaster" Target="/ppt/notesMasters/notesMaster1.xml" Id="R14771570830b4f8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8844371e2744245" /><Relationship Type="http://schemas.openxmlformats.org/officeDocument/2006/relationships/notesMaster" Target="/ppt/notesMasters/notesMaster1.xml" Id="R9cc321e2999145e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d86d9e8f12a4ad6" /><Relationship Type="http://schemas.openxmlformats.org/officeDocument/2006/relationships/notesMaster" Target="/ppt/notesMasters/notesMaster1.xml" Id="R194940da066345c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3b69ddad1164af7" /><Relationship Type="http://schemas.openxmlformats.org/officeDocument/2006/relationships/notesMaster" Target="/ppt/notesMasters/notesMaster1.xml" Id="Rea5047ab81664c7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003bb0d7a2a410e" /><Relationship Type="http://schemas.openxmlformats.org/officeDocument/2006/relationships/notesMaster" Target="/ppt/notesMasters/notesMaster1.xml" Id="R7d52211273d2476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материал для составления плана противопожарного инструктажа. Для работников используйте отдельную готовую теоретическую презентацию и практику на объекте.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https://publication.pravo.gov.ru/document/0001202502200004?index=1&amp;pageSize=100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  <a:p xmlns:a="http://schemas.openxmlformats.org/drawingml/2006/main">
            <a:r>
              <a:t>- OpenAI image generation, 2026-08-30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Объем практической части устанавливает руководитель или ответственное лицо с учетом объекта.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https://publication.pravo.gov.ru/document/0001202405310015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При неудовлетворительном результате работника не допускают к деятельности на объекте.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Дополните программу, если какой-либо ответ остается неопределенным.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Сопоставьте вопросы и практические задания с утвержденной программой.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Ссылка ведет на официальный сайт СОТик.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https://sotik-ot.ru/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Подготовьте план эвакуации, инструкции, фотографии оборудования и местные контакты.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Программа должна содержать теоретическую и практическую части.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https://publication.pravo.gov.ru/document/0001202502200004?index=1&amp;pageSize=100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Сверьте программу с требованиями приложения N 2 к приказу МЧС N 1120.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Используйте фотографии только с учебного или собственного объекта без персональных данных.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https://publication.pravo.gov.ru/Document/View/0001202009250010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создавайте впечатление, что работник обязан рисковать ради тушения.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Уточните адресные ориентиры и порядок встречи подразделений.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Практическая часть может быть совмещена с тренировкой по эвакуации.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давайте универсальную последовательность запуска, если она расходится с маркировкой модели.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https://www.consultant.ru/document/cons_doc_LAW_78699/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c43fb2ec4448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2643409618a450d" /><Relationship Type="http://schemas.openxmlformats.org/officeDocument/2006/relationships/slideLayout" Target="/ppt/slideLayouts/slideLayout1.xml" Id="Rf1830f2bc4bf4d5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30f2bc4bf4d5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3a8af866d452a" /><Relationship Type="http://schemas.openxmlformats.org/officeDocument/2006/relationships/image" Target="/ppt/media/image.png" Id="R20d451e54d68402c" /><Relationship Type="http://schemas.openxmlformats.org/officeDocument/2006/relationships/image" Target="/ppt/media/image2.png" Id="R4bb9157b5e854da5" /><Relationship Type="http://schemas.openxmlformats.org/officeDocument/2006/relationships/notesSlide" Target="/ppt/notesSlides/notesSlide1.xml" Id="Rb98701e6ad044b7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fb86bdb6e4011" /><Relationship Type="http://schemas.openxmlformats.org/officeDocument/2006/relationships/image" Target="/ppt/media/image11.png" Id="R09a7b7e80b4543de" /><Relationship Type="http://schemas.openxmlformats.org/officeDocument/2006/relationships/notesSlide" Target="/ppt/notesSlides/notesSlide10.xml" Id="R5bf964bc02a8441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7b08636294dbc" /><Relationship Type="http://schemas.openxmlformats.org/officeDocument/2006/relationships/image" Target="/ppt/media/image12.png" Id="R8539fb8208bc4039" /><Relationship Type="http://schemas.openxmlformats.org/officeDocument/2006/relationships/notesSlide" Target="/ppt/notesSlides/notesSlide11.xml" Id="R79848f1aaacf422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58fdc91264a45" /><Relationship Type="http://schemas.openxmlformats.org/officeDocument/2006/relationships/image" Target="/ppt/media/image13.png" Id="R4f00c74c64804d69" /><Relationship Type="http://schemas.openxmlformats.org/officeDocument/2006/relationships/notesSlide" Target="/ppt/notesSlides/notesSlide12.xml" Id="R2e3eeb7a038b467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bdc6bfd8940da" /><Relationship Type="http://schemas.openxmlformats.org/officeDocument/2006/relationships/image" Target="/ppt/media/image14.png" Id="R075b20a02b344595" /><Relationship Type="http://schemas.openxmlformats.org/officeDocument/2006/relationships/notesSlide" Target="/ppt/notesSlides/notesSlide13.xml" Id="Rcae5e0b48050447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23dc4223e4cc7" /><Relationship Type="http://schemas.openxmlformats.org/officeDocument/2006/relationships/image" Target="/ppt/media/image15.png" Id="Rcf0d8b95ddfd45cf" /><Relationship Type="http://schemas.openxmlformats.org/officeDocument/2006/relationships/hyperlink" Target="https://sotik-ot.ru/" TargetMode="External" Id="Rd6b91c17174a4fc8" /><Relationship Type="http://schemas.openxmlformats.org/officeDocument/2006/relationships/notesSlide" Target="/ppt/notesSlides/notesSlide14.xml" Id="R5f446c18dbb7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288bdc4ea457a" /><Relationship Type="http://schemas.openxmlformats.org/officeDocument/2006/relationships/image" Target="/ppt/media/image3.png" Id="Rdf49edc3c20146f8" /><Relationship Type="http://schemas.openxmlformats.org/officeDocument/2006/relationships/notesSlide" Target="/ppt/notesSlides/notesSlide2.xml" Id="R1fa577d23127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29b878bda4e64" /><Relationship Type="http://schemas.openxmlformats.org/officeDocument/2006/relationships/image" Target="/ppt/media/image4.png" Id="R19a761e0b2254af7" /><Relationship Type="http://schemas.openxmlformats.org/officeDocument/2006/relationships/notesSlide" Target="/ppt/notesSlides/notesSlide3.xml" Id="Rd80b50f59e9d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bf9a5a51b4ca8" /><Relationship Type="http://schemas.openxmlformats.org/officeDocument/2006/relationships/image" Target="/ppt/media/image5.png" Id="Re40a573494b24793" /><Relationship Type="http://schemas.openxmlformats.org/officeDocument/2006/relationships/notesSlide" Target="/ppt/notesSlides/notesSlide4.xml" Id="R83e43c7e5e3e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153adbf814fb1" /><Relationship Type="http://schemas.openxmlformats.org/officeDocument/2006/relationships/image" Target="/ppt/media/image6.png" Id="Re86adb475d1d4ddd" /><Relationship Type="http://schemas.openxmlformats.org/officeDocument/2006/relationships/notesSlide" Target="/ppt/notesSlides/notesSlide5.xml" Id="R68566488fb724b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7ec079fe48a8" /><Relationship Type="http://schemas.openxmlformats.org/officeDocument/2006/relationships/image" Target="/ppt/media/image7.png" Id="R3c602ba4c498435f" /><Relationship Type="http://schemas.openxmlformats.org/officeDocument/2006/relationships/notesSlide" Target="/ppt/notesSlides/notesSlide6.xml" Id="R715203c8ba8944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f765804c748c0" /><Relationship Type="http://schemas.openxmlformats.org/officeDocument/2006/relationships/image" Target="/ppt/media/image8.png" Id="Re88714d9b6a742e0" /><Relationship Type="http://schemas.openxmlformats.org/officeDocument/2006/relationships/notesSlide" Target="/ppt/notesSlides/notesSlide7.xml" Id="Rb781a32b5a2f497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afa991a2b4b55" /><Relationship Type="http://schemas.openxmlformats.org/officeDocument/2006/relationships/image" Target="/ppt/media/image9.png" Id="R7f47b040fb0a4348" /><Relationship Type="http://schemas.openxmlformats.org/officeDocument/2006/relationships/notesSlide" Target="/ppt/notesSlides/notesSlide8.xml" Id="Rdc57b85b48b941c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ae0d6293a496f" /><Relationship Type="http://schemas.openxmlformats.org/officeDocument/2006/relationships/image" Target="/ppt/media/image10.png" Id="Rab3ff1fb5fb24cb0" /><Relationship Type="http://schemas.openxmlformats.org/officeDocument/2006/relationships/notesSlide" Target="/ppt/notesSlides/notesSlide9.xml" Id="R852bf468aba6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d451e54d68402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logo-surface">
            <a:extLst xmlns:a="http://schemas.openxmlformats.org/drawingml/2006/main">
              <a:ext uri="{FF2B5EF4-FFF2-40B4-BE49-F238E27FC236}">
                <a16:creationId xmlns:a16="http://schemas.microsoft.com/office/drawing/2014/main" id="{FA957F8E-82CC-4CF0-98F1-D967E0B66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1526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b9157b5e854da5"/>
          <a:stretch xmlns:a="http://schemas.openxmlformats.org/drawingml/2006/main"/>
        </p:blipFill>
        <p:spPr>
          <a:xfrm xmlns:a="http://schemas.openxmlformats.org/drawingml/2006/main">
            <a:off x="837850" y="381000"/>
            <a:ext cx="1467551" cy="419100"/>
          </a:xfrm>
          <a:prstGeom xmlns:a="http://schemas.openxmlformats.org/drawingml/2006/main" prst="rect">
            <a:avLst/>
          </a:prstGeom>
        </p:spPr>
      </p:pic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74AD2C7A-B44E-412A-9CB5-FCC270B72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590550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5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4BF2E70B-D933-4AF5-B4F1-B9A6A0306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571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Как подготовить теорию и практику на объекте</a:t>
            </a:r>
          </a:p>
        </p:txBody>
      </p:sp>
      <p:sp>
        <p:nvSpPr>
          <p:cNvPr id="6" name="cover-audience-surface">
            <a:extLst xmlns:a="http://schemas.openxmlformats.org/drawingml/2006/main">
              <a:ext uri="{FF2B5EF4-FFF2-40B4-BE49-F238E27FC236}">
                <a16:creationId xmlns:a16="http://schemas.microsoft.com/office/drawing/2014/main" id="{5AB1EB66-06DC-4CB1-A4FC-39EA57234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48300"/>
            <a:ext cx="5143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B1F36">
              <a:alpha val="84706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ver-label">
            <a:extLst xmlns:a="http://schemas.openxmlformats.org/drawingml/2006/main">
              <a:ext uri="{FF2B5EF4-FFF2-40B4-BE49-F238E27FC236}">
                <a16:creationId xmlns:a16="http://schemas.microsoft.com/office/drawing/2014/main" id="{812D5F0B-396D-4424-9514-546EDE5B4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524500"/>
            <a:ext cx="4800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Материал для ответственного за пожарную безопасность</a:t>
            </a:r>
          </a:p>
        </p:txBody>
      </p:sp>
    </p:spTree>
    <p:extLst>
      <p:ext uri="{BB962C8B-B14F-4D97-AF65-F5344CB8AC3E}">
        <p14:creationId xmlns:p14="http://schemas.microsoft.com/office/powerpoint/2010/main" val="112647149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5371EF1-E349-4818-95F2-6AA0D2F44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86E9AB74-9759-4BEC-B63E-80F5D58BC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323AF191-BCDD-46D9-9FDD-1B872BCCA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a7b7e80b4543de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CB4C1460-E4CD-4BC4-B9C0-107344340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ПРАКТИКА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816F431-1A4F-4D89-9206-50BE104D5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Проверьте полный алгоритм на объекте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69F5E021-CB90-43CD-A287-74DF7BD88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B7476130-AE0D-411C-A77D-3EA9122A4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DC3E17-787D-4B13-A6E6-EB285AFCD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6893D4FF-9377-4C2C-AF86-90C937E8D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Сигнал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5D6B18BF-671B-4E33-B4BB-5D2F5B205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Показать ручной извещатель и способ оповещения.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565A7882-4BCE-43DA-91C7-BB4690222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44236F38-843D-477F-BB51-6EE80B779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99C1A9-515F-4B16-93B5-C132D0E76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DA976667-7C01-42F1-9002-D6FCF6F03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Маршрут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67411260-A124-4C7B-A0E3-3D18416F6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Пройти к безопасному выходу и месту сбора.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CC6FDF7E-6B8D-4D0C-8F3D-270BB8236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79A6584A-8286-4953-BB4A-A436F7CD5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B141FA-85C7-4536-8471-9D7B2A7E2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ADA30B3C-AF75-4A89-895F-03BFF0975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Средство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E629CE31-E9A5-4EFF-87C6-BD61FD169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Определить подходящий огнетушитель и порядок запуска.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B17C6962-381F-4651-A172-767A2E5A7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E5407278-ACC3-49E1-8D3C-BFE93F565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E8E9C3F-B292-454E-A200-FEF789417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F5F97863-CA57-43BF-AA3A-E4BD96009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Помощь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096C6C3B-F1D7-4304-BF3C-A84674DAA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Разобрать безопасную помощь людям и первую помощь при ожоге.</a:t>
            </a:r>
          </a:p>
        </p:txBody>
      </p:sp>
    </p:spTree>
    <p:extLst>
      <p:ext uri="{BB962C8B-B14F-4D97-AF65-F5344CB8AC3E}">
        <p14:creationId xmlns:p14="http://schemas.microsoft.com/office/powerpoint/2010/main" val="201551208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5771C33-6162-4DF3-8249-B338C5A06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4493BCC2-BA4C-46E6-A7CF-86C4A3029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785429F7-88A7-405D-A5F8-EC29C488F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39fb8208bc4039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D1B2ACBB-2EDE-4251-885F-F7CAE3087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07F803D-6573-45D5-85A3-6108B037A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Проверка знаний должна включать умения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1B89F323-F068-4D98-8B37-A03B42195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765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Удовлетворительный результат подтверждает готовность выполнить действия по программе.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09E922E2-847D-471E-8B76-6D3343A25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337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11588D6B-6B5A-4AC4-9C21-C5A1761C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6A6E92-A58D-4240-A3A1-EBD8656B2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EDF7E9D5-FEAA-45E7-BEF2-84A382BE4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0099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Назвать сигнал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C7040694-FD26-4102-ADDC-8DE288A18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290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14103EAB-B25E-473B-92C4-F5CA44618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386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54788E-EFE3-49A4-95E5-40F635B7B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386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27F3F46F-BE16-42C7-B3D1-5E4C0F72F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9052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Показать ближайший выход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6D90FB88-AE8D-4E0F-9049-80CDEBC56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C5DCC430-301B-4E92-8E78-FF99740A5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339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4C54558-94AC-4762-B38E-16667D689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339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B3044936-834A-4FA9-96BE-709F0466A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006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Сообщить адрес и место пожара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D84EA9BF-04AF-4261-A721-B5C1964F4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9337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F4548429-7A7E-42E0-AE5C-C6EE43271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432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56B276-6CF2-41AE-B555-3BD6FF3D5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432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F6D3EE88-21EE-47AA-BFCA-F1DD9F63B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0099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Найти место сбора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B5859794-B0B9-436F-8C27-C26B0BC65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8290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2E3256EB-4575-4A1C-A36A-B1C6BCDC7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386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60E27C2-8B3A-4DA7-BF1F-6057F51CB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386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7EE000EE-0C1E-494D-A067-403B23115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9052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Выбрать допустимое средство тушения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49C0CD49-F6D4-4BEC-A588-485971116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7244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F394DB3A-8D70-4434-8F5B-0A4CC8679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9339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3FE59B0-A7BA-46F6-9A0C-D1E13F2FA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9339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E65829F3-80BC-4867-8CB6-0111207A6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8006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Объяснить действия при дыме</a:t>
            </a:r>
          </a:p>
        </p:txBody>
      </p:sp>
    </p:spTree>
    <p:extLst>
      <p:ext uri="{BB962C8B-B14F-4D97-AF65-F5344CB8AC3E}">
        <p14:creationId xmlns:p14="http://schemas.microsoft.com/office/powerpoint/2010/main" val="55598012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15CB821-E377-4FC0-B6BC-86262D4E5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F168D1E6-0C0D-4CEE-8A8D-947551D14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08F3B03F-5A8C-4AA2-8B8B-0A6424EB5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00c74c64804d69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59F266CB-29B8-410C-9F40-DB28DCCC5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САМОПРОВЕРКА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3451281-67EB-416D-A071-09E9EC0E4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Шесть вопросов перед проведением</a:t>
            </a:r>
          </a:p>
        </p:txBody>
      </p:sp>
      <p:sp>
        <p:nvSpPr>
          <p:cNvPr id="7" name="question-1">
            <a:extLst xmlns:a="http://schemas.openxmlformats.org/drawingml/2006/main">
              <a:ext uri="{FF2B5EF4-FFF2-40B4-BE49-F238E27FC236}">
                <a16:creationId xmlns:a16="http://schemas.microsoft.com/office/drawing/2014/main" id="{0D725284-A679-4D2F-88C1-7766DC8F9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C1499B-94A4-422D-9B16-D141616C3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43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1.</a:t>
            </a:r>
          </a:p>
        </p:txBody>
      </p:sp>
      <p:sp>
        <p:nvSpPr>
          <p:cNvPr id="9" name="question-text-1">
            <a:extLst xmlns:a="http://schemas.openxmlformats.org/drawingml/2006/main">
              <a:ext uri="{FF2B5EF4-FFF2-40B4-BE49-F238E27FC236}">
                <a16:creationId xmlns:a16="http://schemas.microsoft.com/office/drawing/2014/main" id="{B32C41C7-C353-4F3C-9FB0-DC074EB16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305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Показан реальный сигнал?</a:t>
            </a:r>
          </a:p>
        </p:txBody>
      </p:sp>
      <p:sp>
        <p:nvSpPr>
          <p:cNvPr id="10" name="question-2">
            <a:extLst xmlns:a="http://schemas.openxmlformats.org/drawingml/2006/main">
              <a:ext uri="{FF2B5EF4-FFF2-40B4-BE49-F238E27FC236}">
                <a16:creationId xmlns:a16="http://schemas.microsoft.com/office/drawing/2014/main" id="{7E933480-BF73-45F0-9D64-79FD55B44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09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A15868-9A07-4F8E-B9D3-7E5CF2A72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43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2.</a:t>
            </a:r>
          </a:p>
        </p:txBody>
      </p:sp>
      <p:sp>
        <p:nvSpPr>
          <p:cNvPr id="12" name="question-text-2">
            <a:extLst xmlns:a="http://schemas.openxmlformats.org/drawingml/2006/main">
              <a:ext uri="{FF2B5EF4-FFF2-40B4-BE49-F238E27FC236}">
                <a16:creationId xmlns:a16="http://schemas.microsoft.com/office/drawing/2014/main" id="{8368E162-062C-4244-BC9A-02FD319FC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305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Пройден маршрут?</a:t>
            </a:r>
          </a:p>
        </p:txBody>
      </p:sp>
      <p:sp>
        <p:nvSpPr>
          <p:cNvPr id="13" name="question-3">
            <a:extLst xmlns:a="http://schemas.openxmlformats.org/drawingml/2006/main">
              <a:ext uri="{FF2B5EF4-FFF2-40B4-BE49-F238E27FC236}">
                <a16:creationId xmlns:a16="http://schemas.microsoft.com/office/drawing/2014/main" id="{2B4BAB7A-3841-49C6-AFBC-6CC3937E8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CAD165-3F73-4C39-8253-699F4CE3D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956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3.</a:t>
            </a:r>
          </a:p>
        </p:txBody>
      </p:sp>
      <p:sp>
        <p:nvSpPr>
          <p:cNvPr id="15" name="question-text-3">
            <a:extLst xmlns:a="http://schemas.openxmlformats.org/drawingml/2006/main">
              <a:ext uri="{FF2B5EF4-FFF2-40B4-BE49-F238E27FC236}">
                <a16:creationId xmlns:a16="http://schemas.microsoft.com/office/drawing/2014/main" id="{FFE5F901-2849-4DA0-993A-41CB92273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2575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Понятно место сбора?</a:t>
            </a:r>
          </a:p>
        </p:txBody>
      </p:sp>
      <p:sp>
        <p:nvSpPr>
          <p:cNvPr id="16" name="question-4">
            <a:extLst xmlns:a="http://schemas.openxmlformats.org/drawingml/2006/main">
              <a:ext uri="{FF2B5EF4-FFF2-40B4-BE49-F238E27FC236}">
                <a16:creationId xmlns:a16="http://schemas.microsoft.com/office/drawing/2014/main" id="{6A88218A-B993-48E9-A4FD-E5A27D25D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623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9D5D6A-B9F3-4228-BDC4-C6D1DB6E6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956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4.</a:t>
            </a:r>
          </a:p>
        </p:txBody>
      </p:sp>
      <p:sp>
        <p:nvSpPr>
          <p:cNvPr id="18" name="question-text-4">
            <a:extLst xmlns:a="http://schemas.openxmlformats.org/drawingml/2006/main">
              <a:ext uri="{FF2B5EF4-FFF2-40B4-BE49-F238E27FC236}">
                <a16:creationId xmlns:a16="http://schemas.microsoft.com/office/drawing/2014/main" id="{97A937ED-3829-4CBC-9A61-396D4BBF7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2575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Названы классы пожаров?</a:t>
            </a:r>
          </a:p>
        </p:txBody>
      </p:sp>
      <p:sp>
        <p:nvSpPr>
          <p:cNvPr id="19" name="question-5">
            <a:extLst xmlns:a="http://schemas.openxmlformats.org/drawingml/2006/main">
              <a:ext uri="{FF2B5EF4-FFF2-40B4-BE49-F238E27FC236}">
                <a16:creationId xmlns:a16="http://schemas.microsoft.com/office/drawing/2014/main" id="{2F72F457-C041-4338-8610-FD8039903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C64E70-E381-4536-8E91-D83D43DB2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48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5.</a:t>
            </a:r>
          </a:p>
        </p:txBody>
      </p:sp>
      <p:sp>
        <p:nvSpPr>
          <p:cNvPr id="21" name="question-text-5">
            <a:extLst xmlns:a="http://schemas.openxmlformats.org/drawingml/2006/main">
              <a:ext uri="{FF2B5EF4-FFF2-40B4-BE49-F238E27FC236}">
                <a16:creationId xmlns:a16="http://schemas.microsoft.com/office/drawing/2014/main" id="{CD85E914-7FFD-4A98-9614-8E1A371E1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Показана конкретная модель?</a:t>
            </a:r>
          </a:p>
        </p:txBody>
      </p:sp>
      <p:sp>
        <p:nvSpPr>
          <p:cNvPr id="22" name="question-6">
            <a:extLst xmlns:a="http://schemas.openxmlformats.org/drawingml/2006/main">
              <a:ext uri="{FF2B5EF4-FFF2-40B4-BE49-F238E27FC236}">
                <a16:creationId xmlns:a16="http://schemas.microsoft.com/office/drawing/2014/main" id="{774A2185-32D4-463D-B2A8-A1FBF6A6F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114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9DA1CF-FFFF-42BE-B4BF-5670AAFBE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48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6.</a:t>
            </a:r>
          </a:p>
        </p:txBody>
      </p:sp>
      <p:sp>
        <p:nvSpPr>
          <p:cNvPr id="24" name="question-text-6">
            <a:extLst xmlns:a="http://schemas.openxmlformats.org/drawingml/2006/main">
              <a:ext uri="{FF2B5EF4-FFF2-40B4-BE49-F238E27FC236}">
                <a16:creationId xmlns:a16="http://schemas.microsoft.com/office/drawing/2014/main" id="{C06C530F-F030-4BC0-943F-C56D9B9A1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Есть практическая проверка?</a:t>
            </a:r>
          </a:p>
        </p:txBody>
      </p:sp>
    </p:spTree>
    <p:extLst>
      <p:ext uri="{BB962C8B-B14F-4D97-AF65-F5344CB8AC3E}">
        <p14:creationId xmlns:p14="http://schemas.microsoft.com/office/powerpoint/2010/main" val="32789262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CE1B2C3-2653-465E-878A-A29BA8C9F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70B15FC4-D9A6-4EB9-B351-20AFBB367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1F8D37F-2D62-4B70-AF34-3D33C6AC0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5b20a02b344595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9204123B-2464-4308-BBA6-1FE20111D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ФИНАЛЬНЫЙ КОНТРОЛЬ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3D871A2-9089-4F5B-A3F9-1D567C861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Готовая программа заканчивается действием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E72B271D-BB97-4035-9904-CA66891E1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Работник должен уверенно выполнять безопасную последовательность.</a:t>
            </a:r>
          </a:p>
        </p:txBody>
      </p:sp>
      <p:sp>
        <p:nvSpPr>
          <p:cNvPr id="8" name="list-badge-1">
            <a:extLst xmlns:a="http://schemas.openxmlformats.org/drawingml/2006/main">
              <a:ext uri="{FF2B5EF4-FFF2-40B4-BE49-F238E27FC236}">
                <a16:creationId xmlns:a16="http://schemas.microsoft.com/office/drawing/2014/main" id="{D57D7CC8-B3C2-4194-8137-7EF52B4FF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list-number-1">
            <a:extLst xmlns:a="http://schemas.openxmlformats.org/drawingml/2006/main">
              <a:ext uri="{FF2B5EF4-FFF2-40B4-BE49-F238E27FC236}">
                <a16:creationId xmlns:a16="http://schemas.microsoft.com/office/drawing/2014/main" id="{4A2851F6-0EBB-477C-84C2-201522720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list-label-1">
            <a:extLst xmlns:a="http://schemas.openxmlformats.org/drawingml/2006/main">
              <a:ext uri="{FF2B5EF4-FFF2-40B4-BE49-F238E27FC236}">
                <a16:creationId xmlns:a16="http://schemas.microsoft.com/office/drawing/2014/main" id="{31340E53-11AE-4731-8939-4A2DD183E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241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Предупредить пожар</a:t>
            </a:r>
          </a:p>
        </p:txBody>
      </p:sp>
      <p:sp>
        <p:nvSpPr>
          <p:cNvPr id="11" name="list-badge-2">
            <a:extLst xmlns:a="http://schemas.openxmlformats.org/drawingml/2006/main">
              <a:ext uri="{FF2B5EF4-FFF2-40B4-BE49-F238E27FC236}">
                <a16:creationId xmlns:a16="http://schemas.microsoft.com/office/drawing/2014/main" id="{7FAB8D51-B43C-4E3F-95AD-5037AA6F5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2" name="list-number-2">
            <a:extLst xmlns:a="http://schemas.openxmlformats.org/drawingml/2006/main">
              <a:ext uri="{FF2B5EF4-FFF2-40B4-BE49-F238E27FC236}">
                <a16:creationId xmlns:a16="http://schemas.microsoft.com/office/drawing/2014/main" id="{406A881D-F760-4E1C-B609-32CD59D47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list-label-2">
            <a:extLst xmlns:a="http://schemas.openxmlformats.org/drawingml/2006/main">
              <a:ext uri="{FF2B5EF4-FFF2-40B4-BE49-F238E27FC236}">
                <a16:creationId xmlns:a16="http://schemas.microsoft.com/office/drawing/2014/main" id="{E0759A42-C6C4-4CDF-A7C4-E8C0DC1CC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147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Распознать сигнал</a:t>
            </a:r>
          </a:p>
        </p:txBody>
      </p:sp>
      <p:sp>
        <p:nvSpPr>
          <p:cNvPr id="14" name="list-badge-3">
            <a:extLst xmlns:a="http://schemas.openxmlformats.org/drawingml/2006/main">
              <a:ext uri="{FF2B5EF4-FFF2-40B4-BE49-F238E27FC236}">
                <a16:creationId xmlns:a16="http://schemas.microsoft.com/office/drawing/2014/main" id="{2174BB0D-F3E8-47DC-A9AE-4206A84E1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5" name="list-number-3">
            <a:extLst xmlns:a="http://schemas.openxmlformats.org/drawingml/2006/main">
              <a:ext uri="{FF2B5EF4-FFF2-40B4-BE49-F238E27FC236}">
                <a16:creationId xmlns:a16="http://schemas.microsoft.com/office/drawing/2014/main" id="{DD75DB40-CD3B-4FA8-B5BC-B9224ED10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list-label-3">
            <a:extLst xmlns:a="http://schemas.openxmlformats.org/drawingml/2006/main">
              <a:ext uri="{FF2B5EF4-FFF2-40B4-BE49-F238E27FC236}">
                <a16:creationId xmlns:a16="http://schemas.microsoft.com/office/drawing/2014/main" id="{85F23F72-8ED9-49A9-81CC-4051C51BE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052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Сообщить по 101 или 112</a:t>
            </a:r>
          </a:p>
        </p:txBody>
      </p:sp>
      <p:sp>
        <p:nvSpPr>
          <p:cNvPr id="17" name="list-badge-4">
            <a:extLst xmlns:a="http://schemas.openxmlformats.org/drawingml/2006/main">
              <a:ext uri="{FF2B5EF4-FFF2-40B4-BE49-F238E27FC236}">
                <a16:creationId xmlns:a16="http://schemas.microsoft.com/office/drawing/2014/main" id="{75115F1B-E85C-4545-AF10-8872495BD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8" name="list-number-4">
            <a:extLst xmlns:a="http://schemas.openxmlformats.org/drawingml/2006/main">
              <a:ext uri="{FF2B5EF4-FFF2-40B4-BE49-F238E27FC236}">
                <a16:creationId xmlns:a16="http://schemas.microsoft.com/office/drawing/2014/main" id="{74A50D51-E72D-45D2-AFE3-8AE1190E6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list-label-4">
            <a:extLst xmlns:a="http://schemas.openxmlformats.org/drawingml/2006/main">
              <a:ext uri="{FF2B5EF4-FFF2-40B4-BE49-F238E27FC236}">
                <a16:creationId xmlns:a16="http://schemas.microsoft.com/office/drawing/2014/main" id="{AA15F0CF-1ABB-451A-B831-6B0C4C800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958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Эвакуироваться без возврата</a:t>
            </a:r>
          </a:p>
        </p:txBody>
      </p:sp>
      <p:sp>
        <p:nvSpPr>
          <p:cNvPr id="20" name="list-badge-5">
            <a:extLst xmlns:a="http://schemas.openxmlformats.org/drawingml/2006/main">
              <a:ext uri="{FF2B5EF4-FFF2-40B4-BE49-F238E27FC236}">
                <a16:creationId xmlns:a16="http://schemas.microsoft.com/office/drawing/2014/main" id="{8934C1A2-7F74-41D9-AC2F-EF6A5DDD7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list-number-5">
            <a:extLst xmlns:a="http://schemas.openxmlformats.org/drawingml/2006/main">
              <a:ext uri="{FF2B5EF4-FFF2-40B4-BE49-F238E27FC236}">
                <a16:creationId xmlns:a16="http://schemas.microsoft.com/office/drawing/2014/main" id="{51ECDBC8-E258-4539-B8B6-BCBF9DC2F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list-label-5">
            <a:extLst xmlns:a="http://schemas.openxmlformats.org/drawingml/2006/main">
              <a:ext uri="{FF2B5EF4-FFF2-40B4-BE49-F238E27FC236}">
                <a16:creationId xmlns:a16="http://schemas.microsoft.com/office/drawing/2014/main" id="{D1B18C90-D21A-4DCD-AF24-D831D0653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0863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Применить средство только при безопасных условиях</a:t>
            </a:r>
          </a:p>
        </p:txBody>
      </p:sp>
      <p:sp>
        <p:nvSpPr>
          <p:cNvPr id="23" name="side-callout">
            <a:extLst xmlns:a="http://schemas.openxmlformats.org/drawingml/2006/main">
              <a:ext uri="{FF2B5EF4-FFF2-40B4-BE49-F238E27FC236}">
                <a16:creationId xmlns:a16="http://schemas.microsoft.com/office/drawing/2014/main" id="{C075B1BA-1D66-4457-8C85-804A66CDC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24150"/>
            <a:ext cx="2628900" cy="262890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ide-title">
            <a:extLst xmlns:a="http://schemas.openxmlformats.org/drawingml/2006/main">
              <a:ext uri="{FF2B5EF4-FFF2-40B4-BE49-F238E27FC236}">
                <a16:creationId xmlns:a16="http://schemas.microsoft.com/office/drawing/2014/main" id="{D4C0E98A-549E-4903-9972-7F29405A9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908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Критерий</a:t>
            </a:r>
          </a:p>
        </p:txBody>
      </p:sp>
      <p:sp>
        <p:nvSpPr>
          <p:cNvPr id="25" name="side-body">
            <a:extLst xmlns:a="http://schemas.openxmlformats.org/drawingml/2006/main">
              <a:ext uri="{FF2B5EF4-FFF2-40B4-BE49-F238E27FC236}">
                <a16:creationId xmlns:a16="http://schemas.microsoft.com/office/drawing/2014/main" id="{8FA08784-7054-4443-BEA6-A432F4504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57600"/>
            <a:ext cx="20574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Слушатель применяет правила к своему объекту, а не повторяет общие формулировки.</a:t>
            </a:r>
          </a:p>
        </p:txBody>
      </p:sp>
    </p:spTree>
    <p:extLst>
      <p:ext uri="{BB962C8B-B14F-4D97-AF65-F5344CB8AC3E}">
        <p14:creationId xmlns:p14="http://schemas.microsoft.com/office/powerpoint/2010/main" val="50446012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ECF5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0d8b95ddfd45cf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C074EACF-C102-4C31-803D-5EDFAC85A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7429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После инструктажа - оформите результат</a:t>
            </a:r>
          </a:p>
        </p:txBody>
      </p:sp>
      <p:sp>
        <p:nvSpPr>
          <p:cNvPr id="3" name="close-lead">
            <a:extLst xmlns:a="http://schemas.openxmlformats.org/drawingml/2006/main">
              <a:ext uri="{FF2B5EF4-FFF2-40B4-BE49-F238E27FC236}">
                <a16:creationId xmlns:a16="http://schemas.microsoft.com/office/drawing/2014/main" id="{95A44CC7-689B-4702-B770-E9DCF2713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723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Проверьте знания и умения, внесите запись в журнал и назначьте следующую тренировку.</a:t>
            </a:r>
          </a:p>
        </p:txBody>
      </p:sp>
      <p:sp>
        <p:nvSpPr>
          <p:cNvPr id="4" name="cta-button">
            <a:extLst xmlns:a="http://schemas.openxmlformats.org/drawingml/2006/main">
              <a:ext uri="{FF2B5EF4-FFF2-40B4-BE49-F238E27FC236}">
                <a16:creationId xmlns:a16="http://schemas.microsoft.com/office/drawing/2014/main" id="{8DE14738-1D2F-4774-BB47-E846A0925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9530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A4EC6"/>
            </a:solidFill>
            <a:prstDash val="solid"/>
          </a:ln>
        </p:spPr>
      </p:sp>
      <p:sp>
        <p:nvSpPr>
          <p:cNvPr id="5" name="cta-label">
            <a:extLst xmlns:a="http://schemas.openxmlformats.org/drawingml/2006/main">
              <a:ext uri="{FF2B5EF4-FFF2-40B4-BE49-F238E27FC236}">
                <a16:creationId xmlns:a16="http://schemas.microsoft.com/office/drawing/2014/main" id="{80A0EBC8-323C-45DA-B085-1A6043BAF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4EC6"/>
                </a:solidFill>
                <a:latin typeface="Arial"/>
                <a:ea typeface="Arial"/>
                <a:cs typeface="Arial"/>
                <a:hlinkClick xmlns:r="http://schemas.openxmlformats.org/officeDocument/2006/relationships" r:id="Rd6b91c17174a4fc8"/>
              </a:rPr>
              <a:t>Открыть СОТик</a:t>
            </a:r>
          </a:p>
        </p:txBody>
      </p:sp>
      <p:sp>
        <p:nvSpPr>
          <p:cNvPr id="6" name="close-actions">
            <a:extLst xmlns:a="http://schemas.openxmlformats.org/drawingml/2006/main">
              <a:ext uri="{FF2B5EF4-FFF2-40B4-BE49-F238E27FC236}">
                <a16:creationId xmlns:a16="http://schemas.microsoft.com/office/drawing/2014/main" id="{15DBA061-B694-4CB1-9367-FFF4E50AB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676400"/>
            <a:ext cx="3009900" cy="36385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092591-929D-4121-AF62-77C5BBD27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000250"/>
            <a:ext cx="2400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После подготовки</a:t>
            </a:r>
          </a:p>
        </p:txBody>
      </p:sp>
      <p:sp>
        <p:nvSpPr>
          <p:cNvPr id="8" name="close-action-1">
            <a:extLst xmlns:a="http://schemas.openxmlformats.org/drawingml/2006/main">
              <a:ext uri="{FF2B5EF4-FFF2-40B4-BE49-F238E27FC236}">
                <a16:creationId xmlns:a16="http://schemas.microsoft.com/office/drawing/2014/main" id="{45621F32-5C4A-4617-834E-65004C054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78130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62A0F9-A1C9-4CB1-B238-5C08A6DC0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7813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2FCAEA-919D-4072-9852-700F1D6CD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7241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Проверить действия</a:t>
            </a:r>
          </a:p>
        </p:txBody>
      </p:sp>
      <p:sp>
        <p:nvSpPr>
          <p:cNvPr id="11" name="close-action-2">
            <a:extLst xmlns:a="http://schemas.openxmlformats.org/drawingml/2006/main">
              <a:ext uri="{FF2B5EF4-FFF2-40B4-BE49-F238E27FC236}">
                <a16:creationId xmlns:a16="http://schemas.microsoft.com/office/drawing/2014/main" id="{5584DB79-9D65-4023-BB83-375B9392E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50520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60535E-3A77-4279-8CF0-BA52CD80C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5052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2919E7-0C7A-48EE-8786-4BD6A900B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4480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Оформить журнал</a:t>
            </a:r>
          </a:p>
        </p:txBody>
      </p:sp>
      <p:sp>
        <p:nvSpPr>
          <p:cNvPr id="14" name="close-action-3">
            <a:extLst xmlns:a="http://schemas.openxmlformats.org/drawingml/2006/main">
              <a:ext uri="{FF2B5EF4-FFF2-40B4-BE49-F238E27FC236}">
                <a16:creationId xmlns:a16="http://schemas.microsoft.com/office/drawing/2014/main" id="{ED87B2E1-9FD9-4B33-88F9-D0337EEB4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22910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1AA7ED-5262-4F61-BB42-1FD88C1B0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2291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FFB3A1A-071B-4052-9146-3F5B123D3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1719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Назначить тренировку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71B9E6-EE80-4ADB-B09B-7340D7B15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67311316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52394EA-F5AA-4BF7-8A9A-1BA412139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BDCB01B5-8A78-43DF-A896-D47CB9E59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8B80D21F-E421-4060-B6ED-E00ED2E4B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49edc3c20146f8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C1E8755E-602C-4E34-8EBA-0C5A083C9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ПОДГОТОВКА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586406A-A1C2-4242-8641-C67080CF2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Соберите данные конкретного объекта защиты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92BB3A94-FA45-448A-A56A-120AEC2EA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Работнику нужны реальные пути, сигналы, средства тушения и порядок действий.</a:t>
            </a:r>
          </a:p>
        </p:txBody>
      </p:sp>
      <p:sp>
        <p:nvSpPr>
          <p:cNvPr id="8" name="list-badge-1">
            <a:extLst xmlns:a="http://schemas.openxmlformats.org/drawingml/2006/main">
              <a:ext uri="{FF2B5EF4-FFF2-40B4-BE49-F238E27FC236}">
                <a16:creationId xmlns:a16="http://schemas.microsoft.com/office/drawing/2014/main" id="{C80504D5-84C7-4DDA-B5FB-DF7126C8D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list-number-1">
            <a:extLst xmlns:a="http://schemas.openxmlformats.org/drawingml/2006/main">
              <a:ext uri="{FF2B5EF4-FFF2-40B4-BE49-F238E27FC236}">
                <a16:creationId xmlns:a16="http://schemas.microsoft.com/office/drawing/2014/main" id="{3408612F-01A4-4F16-B7EF-2B0EC69E4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list-label-1">
            <a:extLst xmlns:a="http://schemas.openxmlformats.org/drawingml/2006/main">
              <a:ext uri="{FF2B5EF4-FFF2-40B4-BE49-F238E27FC236}">
                <a16:creationId xmlns:a16="http://schemas.microsoft.com/office/drawing/2014/main" id="{930F9DC3-CCEE-4FA1-98A4-575891475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241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Адрес объекта и обозначение помещений</a:t>
            </a:r>
          </a:p>
        </p:txBody>
      </p:sp>
      <p:sp>
        <p:nvSpPr>
          <p:cNvPr id="11" name="list-badge-2">
            <a:extLst xmlns:a="http://schemas.openxmlformats.org/drawingml/2006/main">
              <a:ext uri="{FF2B5EF4-FFF2-40B4-BE49-F238E27FC236}">
                <a16:creationId xmlns:a16="http://schemas.microsoft.com/office/drawing/2014/main" id="{F067A3E0-8EED-4519-8C0C-119C5579F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2" name="list-number-2">
            <a:extLst xmlns:a="http://schemas.openxmlformats.org/drawingml/2006/main">
              <a:ext uri="{FF2B5EF4-FFF2-40B4-BE49-F238E27FC236}">
                <a16:creationId xmlns:a16="http://schemas.microsoft.com/office/drawing/2014/main" id="{3773D23B-C1F5-4FB7-B42E-92126B213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list-label-2">
            <a:extLst xmlns:a="http://schemas.openxmlformats.org/drawingml/2006/main">
              <a:ext uri="{FF2B5EF4-FFF2-40B4-BE49-F238E27FC236}">
                <a16:creationId xmlns:a16="http://schemas.microsoft.com/office/drawing/2014/main" id="{624105FE-B6CA-4E30-89D3-66653E21A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147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Сигнал оповещения и ручные извещатели</a:t>
            </a:r>
          </a:p>
        </p:txBody>
      </p:sp>
      <p:sp>
        <p:nvSpPr>
          <p:cNvPr id="14" name="list-badge-3">
            <a:extLst xmlns:a="http://schemas.openxmlformats.org/drawingml/2006/main">
              <a:ext uri="{FF2B5EF4-FFF2-40B4-BE49-F238E27FC236}">
                <a16:creationId xmlns:a16="http://schemas.microsoft.com/office/drawing/2014/main" id="{765D2061-F7B5-40F1-B2FB-E610BFAF1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5" name="list-number-3">
            <a:extLst xmlns:a="http://schemas.openxmlformats.org/drawingml/2006/main">
              <a:ext uri="{FF2B5EF4-FFF2-40B4-BE49-F238E27FC236}">
                <a16:creationId xmlns:a16="http://schemas.microsoft.com/office/drawing/2014/main" id="{1BA92C13-A744-42E2-AF63-59DAC9704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list-label-3">
            <a:extLst xmlns:a="http://schemas.openxmlformats.org/drawingml/2006/main">
              <a:ext uri="{FF2B5EF4-FFF2-40B4-BE49-F238E27FC236}">
                <a16:creationId xmlns:a16="http://schemas.microsoft.com/office/drawing/2014/main" id="{E50BC2FC-92FF-4D12-9B50-3327E451A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052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Основной и запасной эвакуационные пути</a:t>
            </a:r>
          </a:p>
        </p:txBody>
      </p:sp>
      <p:sp>
        <p:nvSpPr>
          <p:cNvPr id="17" name="list-badge-4">
            <a:extLst xmlns:a="http://schemas.openxmlformats.org/drawingml/2006/main">
              <a:ext uri="{FF2B5EF4-FFF2-40B4-BE49-F238E27FC236}">
                <a16:creationId xmlns:a16="http://schemas.microsoft.com/office/drawing/2014/main" id="{C734C96F-CB68-4B34-83FB-E3C60EC85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list-number-4">
            <a:extLst xmlns:a="http://schemas.openxmlformats.org/drawingml/2006/main">
              <a:ext uri="{FF2B5EF4-FFF2-40B4-BE49-F238E27FC236}">
                <a16:creationId xmlns:a16="http://schemas.microsoft.com/office/drawing/2014/main" id="{6DD2173A-1076-4851-86C1-9CF45CB94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list-label-4">
            <a:extLst xmlns:a="http://schemas.openxmlformats.org/drawingml/2006/main">
              <a:ext uri="{FF2B5EF4-FFF2-40B4-BE49-F238E27FC236}">
                <a16:creationId xmlns:a16="http://schemas.microsoft.com/office/drawing/2014/main" id="{04DC4946-599F-459D-A7CF-122000226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958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Место сбора и проверка присутствующих</a:t>
            </a:r>
          </a:p>
        </p:txBody>
      </p:sp>
      <p:sp>
        <p:nvSpPr>
          <p:cNvPr id="20" name="list-badge-5">
            <a:extLst xmlns:a="http://schemas.openxmlformats.org/drawingml/2006/main">
              <a:ext uri="{FF2B5EF4-FFF2-40B4-BE49-F238E27FC236}">
                <a16:creationId xmlns:a16="http://schemas.microsoft.com/office/drawing/2014/main" id="{7CD638BB-1E55-4716-978C-52200B4D1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list-number-5">
            <a:extLst xmlns:a="http://schemas.openxmlformats.org/drawingml/2006/main">
              <a:ext uri="{FF2B5EF4-FFF2-40B4-BE49-F238E27FC236}">
                <a16:creationId xmlns:a16="http://schemas.microsoft.com/office/drawing/2014/main" id="{11450819-D308-4E8F-AF37-A4C053E7F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list-label-5">
            <a:extLst xmlns:a="http://schemas.openxmlformats.org/drawingml/2006/main">
              <a:ext uri="{FF2B5EF4-FFF2-40B4-BE49-F238E27FC236}">
                <a16:creationId xmlns:a16="http://schemas.microsoft.com/office/drawing/2014/main" id="{AB47E806-4B42-4BB0-8AAC-3D8019945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0863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Огнетушители, пожарные краны и средства связи</a:t>
            </a:r>
          </a:p>
        </p:txBody>
      </p:sp>
      <p:sp>
        <p:nvSpPr>
          <p:cNvPr id="23" name="side-callout">
            <a:extLst xmlns:a="http://schemas.openxmlformats.org/drawingml/2006/main">
              <a:ext uri="{FF2B5EF4-FFF2-40B4-BE49-F238E27FC236}">
                <a16:creationId xmlns:a16="http://schemas.microsoft.com/office/drawing/2014/main" id="{CA84342E-FC1A-4B64-A4C3-CA3DFEB8E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24150"/>
            <a:ext cx="2628900" cy="278130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ide-title">
            <a:extLst xmlns:a="http://schemas.openxmlformats.org/drawingml/2006/main">
              <a:ext uri="{FF2B5EF4-FFF2-40B4-BE49-F238E27FC236}">
                <a16:creationId xmlns:a16="http://schemas.microsoft.com/office/drawing/2014/main" id="{8909B5F4-E5CD-4A34-97DF-9491CBDFA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908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Объект прежде всего</a:t>
            </a:r>
          </a:p>
        </p:txBody>
      </p:sp>
      <p:sp>
        <p:nvSpPr>
          <p:cNvPr id="25" name="side-body">
            <a:extLst xmlns:a="http://schemas.openxmlformats.org/drawingml/2006/main">
              <a:ext uri="{FF2B5EF4-FFF2-40B4-BE49-F238E27FC236}">
                <a16:creationId xmlns:a16="http://schemas.microsoft.com/office/drawing/2014/main" id="{D7A91929-22CD-4A51-ACF0-EE06B7D9A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57600"/>
            <a:ext cx="205740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Обобщенная теория не заменяет знакомство с реальным планом эвакуации и оборудованием.</a:t>
            </a:r>
          </a:p>
        </p:txBody>
      </p:sp>
    </p:spTree>
    <p:extLst>
      <p:ext uri="{BB962C8B-B14F-4D97-AF65-F5344CB8AC3E}">
        <p14:creationId xmlns:p14="http://schemas.microsoft.com/office/powerpoint/2010/main" val="202163878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1DAA555-5ED5-4CD3-943B-FBAB42702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0576FA7E-3EE1-4E0E-AE30-46FF40226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612DBB5C-DAC3-4828-90C2-24C4BF862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a761e0b2254af7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9DBFF074-C6D4-4256-91A9-FAA1E982D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СТРУКТУРА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4B81D1E-0038-4330-BE66-28F209881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Соедините теорию с практическим маршрутом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D7D4FBBB-DC4F-49E1-83E6-A1B77DD71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BCE1AE91-691A-4962-96E0-A444235FE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CF4F63-9FD2-47F6-81B7-433C40F53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59C0BC25-87B4-4CAD-AAD9-516B42C20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Предупредить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A9565D88-8087-4926-94B4-25F187320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Показать типовые причины и запреты.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6508181B-73A4-4559-89D0-4D1008B19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011DFB88-B97A-4ECD-A9EA-7A58B6D70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37D924-0078-42D0-89CC-A181BB0FB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C57F9E64-E1E7-4240-92EC-0EBC70D8B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Распознать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8C4933DD-51A5-4509-B1C7-089A1BAE6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Разобрать признаки горения и сигнал.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9AD68F59-B436-43D6-B983-A096E4849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20045485-DCFB-4D95-87E0-BE451A146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A58429C-6932-49F5-B455-866099179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F1C27D17-89E3-4737-9C31-7BD1A1979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Действовать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D8E4527A-19D0-4F03-B7E5-A0FD4DD20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Сообщить, эвакуироваться и выполнить местный порядок.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579815AC-E2B6-4A4F-A8F0-96AFE1ADA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15005A05-D254-43C5-A0BF-A2422A70A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FC5171D-F19B-4703-BDD5-F36736764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F87F24AC-CFAF-4BCE-A54C-E154324B8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Проверить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392195CA-8856-4A8A-8B1C-22FE84BB2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Отработать маршрут и доступные средства защиты.</a:t>
            </a:r>
          </a:p>
        </p:txBody>
      </p:sp>
    </p:spTree>
    <p:extLst>
      <p:ext uri="{BB962C8B-B14F-4D97-AF65-F5344CB8AC3E}">
        <p14:creationId xmlns:p14="http://schemas.microsoft.com/office/powerpoint/2010/main" val="63928965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BCCF0AB-4FE7-47D2-9CC1-8703E04B6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1506CB56-B15C-4D9C-91BE-032979F9C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6F422A7F-FB46-4D63-9FA2-593973261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0a573494b24793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D509BE02-A0E6-45F2-85AB-03CE6374A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ОБЯЗАТЕЛЬНЫЕ ТЕМЫ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FAFFB2A-AB69-4AC5-86A1-48A699E46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684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Вводный инструктаж дает общую картину объекта</a:t>
            </a:r>
          </a:p>
        </p:txBody>
      </p:sp>
      <p:sp>
        <p:nvSpPr>
          <p:cNvPr id="7" name="card-1">
            <a:extLst xmlns:a="http://schemas.openxmlformats.org/drawingml/2006/main">
              <a:ext uri="{FF2B5EF4-FFF2-40B4-BE49-F238E27FC236}">
                <a16:creationId xmlns:a16="http://schemas.microsoft.com/office/drawing/2014/main" id="{4A9F0D7C-C736-4B23-8DEF-685DD1610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card-badge-1">
            <a:extLst xmlns:a="http://schemas.openxmlformats.org/drawingml/2006/main">
              <a:ext uri="{FF2B5EF4-FFF2-40B4-BE49-F238E27FC236}">
                <a16:creationId xmlns:a16="http://schemas.microsoft.com/office/drawing/2014/main" id="{1FF52901-FF19-4E27-8936-CCDEACBEC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DC2C8E-6B56-4001-B5A5-084D343D0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card-title-1">
            <a:extLst xmlns:a="http://schemas.openxmlformats.org/drawingml/2006/main">
              <a:ext uri="{FF2B5EF4-FFF2-40B4-BE49-F238E27FC236}">
                <a16:creationId xmlns:a16="http://schemas.microsoft.com/office/drawing/2014/main" id="{8EF21CE4-2065-474A-BB58-FAB6C9954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Риск</a:t>
            </a:r>
          </a:p>
        </p:txBody>
      </p:sp>
      <p:sp>
        <p:nvSpPr>
          <p:cNvPr id="11" name="card-body-1">
            <a:extLst xmlns:a="http://schemas.openxmlformats.org/drawingml/2006/main">
              <a:ext uri="{FF2B5EF4-FFF2-40B4-BE49-F238E27FC236}">
                <a16:creationId xmlns:a16="http://schemas.microsoft.com/office/drawing/2014/main" id="{D59BC586-F71A-443B-A5BD-A6088EB72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Специфика пожарной и взрывопожарной опасности, причины и последствия пожаров.</a:t>
            </a:r>
          </a:p>
        </p:txBody>
      </p:sp>
      <p:sp>
        <p:nvSpPr>
          <p:cNvPr id="12" name="card-2">
            <a:extLst xmlns:a="http://schemas.openxmlformats.org/drawingml/2006/main">
              <a:ext uri="{FF2B5EF4-FFF2-40B4-BE49-F238E27FC236}">
                <a16:creationId xmlns:a16="http://schemas.microsoft.com/office/drawing/2014/main" id="{1BEA31BB-9947-441D-A0BC-9EDC17565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ard-badge-2">
            <a:extLst xmlns:a="http://schemas.openxmlformats.org/drawingml/2006/main">
              <a:ext uri="{FF2B5EF4-FFF2-40B4-BE49-F238E27FC236}">
                <a16:creationId xmlns:a16="http://schemas.microsoft.com/office/drawing/2014/main" id="{95A8FE4E-E026-4599-BB57-3A54E532D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4F1382F-9542-41CE-8860-FF12042A2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card-title-2">
            <a:extLst xmlns:a="http://schemas.openxmlformats.org/drawingml/2006/main">
              <a:ext uri="{FF2B5EF4-FFF2-40B4-BE49-F238E27FC236}">
                <a16:creationId xmlns:a16="http://schemas.microsoft.com/office/drawing/2014/main" id="{55F01E26-8B36-4EA8-905C-70F9B928F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Защита</a:t>
            </a:r>
          </a:p>
        </p:txBody>
      </p:sp>
      <p:sp>
        <p:nvSpPr>
          <p:cNvPr id="16" name="card-body-2">
            <a:extLst xmlns:a="http://schemas.openxmlformats.org/drawingml/2006/main">
              <a:ext uri="{FF2B5EF4-FFF2-40B4-BE49-F238E27FC236}">
                <a16:creationId xmlns:a16="http://schemas.microsoft.com/office/drawing/2014/main" id="{4F8A7612-731A-441E-A056-1E6C8D9B7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Пути эвакуации, системы предупреждения и противопожарной защиты.</a:t>
            </a:r>
          </a:p>
        </p:txBody>
      </p:sp>
      <p:sp>
        <p:nvSpPr>
          <p:cNvPr id="17" name="card-3">
            <a:extLst xmlns:a="http://schemas.openxmlformats.org/drawingml/2006/main">
              <a:ext uri="{FF2B5EF4-FFF2-40B4-BE49-F238E27FC236}">
                <a16:creationId xmlns:a16="http://schemas.microsoft.com/office/drawing/2014/main" id="{945CCE43-CDBB-4CC7-8B8D-0212D467F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card-badge-3">
            <a:extLst xmlns:a="http://schemas.openxmlformats.org/drawingml/2006/main">
              <a:ext uri="{FF2B5EF4-FFF2-40B4-BE49-F238E27FC236}">
                <a16:creationId xmlns:a16="http://schemas.microsoft.com/office/drawing/2014/main" id="{718E58DB-FC27-43B1-831E-B69D6DD16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01D002-D163-45C5-888E-7ABE446EA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card-title-3">
            <a:extLst xmlns:a="http://schemas.openxmlformats.org/drawingml/2006/main">
              <a:ext uri="{FF2B5EF4-FFF2-40B4-BE49-F238E27FC236}">
                <a16:creationId xmlns:a16="http://schemas.microsoft.com/office/drawing/2014/main" id="{5E00BD26-A49E-4567-8A6A-C5D406D2C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Действия</a:t>
            </a:r>
          </a:p>
        </p:txBody>
      </p:sp>
      <p:sp>
        <p:nvSpPr>
          <p:cNvPr id="21" name="card-body-3">
            <a:extLst xmlns:a="http://schemas.openxmlformats.org/drawingml/2006/main">
              <a:ext uri="{FF2B5EF4-FFF2-40B4-BE49-F238E27FC236}">
                <a16:creationId xmlns:a16="http://schemas.microsoft.com/office/drawing/2014/main" id="{6F2AE73F-D349-4D0C-BBA9-A2F82705B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Сообщение, остановка оборудования, эвакуация и безопасное тушение.</a:t>
            </a:r>
          </a:p>
        </p:txBody>
      </p:sp>
    </p:spTree>
    <p:extLst>
      <p:ext uri="{BB962C8B-B14F-4D97-AF65-F5344CB8AC3E}">
        <p14:creationId xmlns:p14="http://schemas.microsoft.com/office/powerpoint/2010/main" val="35793218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166AF76-E829-4E04-AADF-D02990580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A0D1A680-CA6E-4FAB-AD45-A659B144B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608D1C7A-2920-4DE5-89FE-E2DDFB241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6adb475d1d4ddd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677381DD-344A-4A73-A255-8FEE15F73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ПРОФИЛАКТИКА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BD20F72-2F00-40BA-B804-E46BC63E8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Покажите нарушения, которые работник может заметить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6CA8C362-61E2-4428-A892-DE48FD52C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Примеры должны соответствовать реальным помещениям и процессам.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598352C0-8410-4218-9712-640F569A3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4309C011-413C-4F64-9323-270307D7C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71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7A14DE-386D-4246-8AE3-8DD7EA2A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71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6C701BCE-8663-4333-9230-19C73C6EF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385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Загроможденный выход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368A8D6B-3D69-4424-A6E5-B90BA2C5F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7C20D85D-0AF7-436C-803D-BFF813240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672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8FACE2-21D6-4C46-ACCB-1E7B9837E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672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48768FFC-9FBE-4536-99AC-881713691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338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Поврежденный электроприбор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07690E2B-2C50-4E5E-BC80-89ECB76E0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D29CAEC3-686C-4819-9E43-E7A9133D1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62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7B8E39-2E1E-4F3E-912C-B285A6672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62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4604DBC0-EA8F-43B2-A2E0-E1E6B559B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0292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Открытый огонь вне установленного места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839E0841-15D6-426F-8AB2-0B8B75067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623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AB0492AB-3780-4C35-B9DA-C70CCC400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71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20CB9D-B63F-4ECD-9F71-BC0F5D56C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71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B77C4363-ECF4-4BE7-8FB9-AB703BEC4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2385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Заблокированная противопожарная дверь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F6780793-533D-4C56-B337-B3834D454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0576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F48D852E-156D-44F8-B63E-89FC5976C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672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3B6BBE1-E082-4662-90B6-A80307F6F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672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A2AFE9AE-8B35-470A-B9FB-56174265A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1338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Недоступный извещатель или огнетушитель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7BB80E39-586B-44B0-B76F-9A2BE45E3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9530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04534470-30D1-4FAB-95AE-B7E2ED4BE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162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FA1EB0F-0A41-425C-92EC-651078EA8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162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16CD8A85-7C51-4E59-BF0E-6447F660F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50292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Неисправность пожарной автоматики</a:t>
            </a:r>
          </a:p>
        </p:txBody>
      </p:sp>
    </p:spTree>
    <p:extLst>
      <p:ext uri="{BB962C8B-B14F-4D97-AF65-F5344CB8AC3E}">
        <p14:creationId xmlns:p14="http://schemas.microsoft.com/office/powerpoint/2010/main" val="33570132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06ACBEF-9C0D-4C01-AEF0-FE84BAEDD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3469E561-F791-49E4-A255-2C672F0A3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C50B3738-4B41-41E4-B284-F5ADA84F9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602ba4c498435f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967181AB-1BBF-4B45-B23E-83F90B3CA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СЦЕНАРИЙ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3A135D8-E098-439F-BEE8-B7075D90C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371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Разделите сообщение и самостоятельное тушение</a:t>
            </a:r>
          </a:p>
        </p:txBody>
      </p:sp>
      <p:sp>
        <p:nvSpPr>
          <p:cNvPr id="7" name="compare-1">
            <a:extLst xmlns:a="http://schemas.openxmlformats.org/drawingml/2006/main">
              <a:ext uri="{FF2B5EF4-FFF2-40B4-BE49-F238E27FC236}">
                <a16:creationId xmlns:a16="http://schemas.microsoft.com/office/drawing/2014/main" id="{8FD50F93-A0F0-4C4B-9D82-B179335A0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334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FFF1E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95C4D2-BABB-4BAB-BE9C-8CF8C3DD1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3840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Опасная ошибка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DED3A8-E42D-4969-9828-CF984C457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3D2634-726E-44DB-8DF8-8FC4A760B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1051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Сначала искать источник дыма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206EF72-9D01-437A-AE60-C2D9F2CB8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719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E999D7-904B-4E22-86E3-1F0E43154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7719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Пытаться тушить без сообщения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35C7B2-C18F-4162-AB8C-229993999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386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41A49A-7887-4319-AF1B-DDA3F60D6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4386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Заходить в дым без выхода</a:t>
            </a:r>
          </a:p>
        </p:txBody>
      </p:sp>
      <p:sp>
        <p:nvSpPr>
          <p:cNvPr id="15" name="compare-2">
            <a:extLst xmlns:a="http://schemas.openxmlformats.org/drawingml/2006/main">
              <a:ext uri="{FF2B5EF4-FFF2-40B4-BE49-F238E27FC236}">
                <a16:creationId xmlns:a16="http://schemas.microsoft.com/office/drawing/2014/main" id="{BE480BCE-2365-4345-84D3-88B0E8714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209800"/>
            <a:ext cx="5334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ECF9F4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672683-A789-45FD-90C6-4532ACB91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43840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Безопасная последовательность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029505-3035-4515-BD00-31DDD9C8A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1051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6A8999-54D0-4B03-86FC-3315ED22B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1051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Подать сигнал и сообщить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2F085DE-1AA7-4A6B-8753-B81124875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7719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557FE96-2649-4555-AE7A-692F65D75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7719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Начать эвакуацию по порядку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8ADD17A-C049-45FB-9A04-151998555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4386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FB95293-EFC5-43FF-9002-AA5836615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4386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Тушить только при безопасном отходе</a:t>
            </a:r>
          </a:p>
        </p:txBody>
      </p:sp>
    </p:spTree>
    <p:extLst>
      <p:ext uri="{BB962C8B-B14F-4D97-AF65-F5344CB8AC3E}">
        <p14:creationId xmlns:p14="http://schemas.microsoft.com/office/powerpoint/2010/main" val="9407514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F115F42-5EE5-432A-97FF-D42C9D5AE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9BE0C3E5-EA95-43A3-8FA4-4D1FA597D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6633612F-CC40-4FD0-89D5-2B4D4BB3A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8714d9b6a742e0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F8B8CDB5-5155-47AB-B097-D46443768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ВЫЗОВ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0ECC8E3-A845-451E-9B13-D4CE2908D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Подготовьте короткое сообщение по 101 или 112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D28EC37B-C5E2-4D98-8B40-E803C4B52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Работник должен назвать главное без поиска сведений во время пожара.</a:t>
            </a:r>
          </a:p>
        </p:txBody>
      </p:sp>
      <p:sp>
        <p:nvSpPr>
          <p:cNvPr id="8" name="list-badge-1">
            <a:extLst xmlns:a="http://schemas.openxmlformats.org/drawingml/2006/main">
              <a:ext uri="{FF2B5EF4-FFF2-40B4-BE49-F238E27FC236}">
                <a16:creationId xmlns:a16="http://schemas.microsoft.com/office/drawing/2014/main" id="{2543843C-5FE1-46D3-8895-70103027C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9" name="list-number-1">
            <a:extLst xmlns:a="http://schemas.openxmlformats.org/drawingml/2006/main">
              <a:ext uri="{FF2B5EF4-FFF2-40B4-BE49-F238E27FC236}">
                <a16:creationId xmlns:a16="http://schemas.microsoft.com/office/drawing/2014/main" id="{B879540D-5259-4624-9A20-2D07C9791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list-label-1">
            <a:extLst xmlns:a="http://schemas.openxmlformats.org/drawingml/2006/main">
              <a:ext uri="{FF2B5EF4-FFF2-40B4-BE49-F238E27FC236}">
                <a16:creationId xmlns:a16="http://schemas.microsoft.com/office/drawing/2014/main" id="{0B8E5EEF-9043-4F86-9F6C-40D4D633E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241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Точный адрес объекта</a:t>
            </a:r>
          </a:p>
        </p:txBody>
      </p:sp>
      <p:sp>
        <p:nvSpPr>
          <p:cNvPr id="11" name="list-badge-2">
            <a:extLst xmlns:a="http://schemas.openxmlformats.org/drawingml/2006/main">
              <a:ext uri="{FF2B5EF4-FFF2-40B4-BE49-F238E27FC236}">
                <a16:creationId xmlns:a16="http://schemas.microsoft.com/office/drawing/2014/main" id="{B821A279-4F11-4104-BB07-FC0DCD6D1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2" name="list-number-2">
            <a:extLst xmlns:a="http://schemas.openxmlformats.org/drawingml/2006/main">
              <a:ext uri="{FF2B5EF4-FFF2-40B4-BE49-F238E27FC236}">
                <a16:creationId xmlns:a16="http://schemas.microsoft.com/office/drawing/2014/main" id="{37558A3D-8E93-40E0-B702-8CB560FDD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list-label-2">
            <a:extLst xmlns:a="http://schemas.openxmlformats.org/drawingml/2006/main">
              <a:ext uri="{FF2B5EF4-FFF2-40B4-BE49-F238E27FC236}">
                <a16:creationId xmlns:a16="http://schemas.microsoft.com/office/drawing/2014/main" id="{68B4E450-6DA3-4F95-AFD1-9E7802C37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147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Место и признаки пожара</a:t>
            </a:r>
          </a:p>
        </p:txBody>
      </p:sp>
      <p:sp>
        <p:nvSpPr>
          <p:cNvPr id="14" name="list-badge-3">
            <a:extLst xmlns:a="http://schemas.openxmlformats.org/drawingml/2006/main">
              <a:ext uri="{FF2B5EF4-FFF2-40B4-BE49-F238E27FC236}">
                <a16:creationId xmlns:a16="http://schemas.microsoft.com/office/drawing/2014/main" id="{1B16279E-009B-4A69-881D-B0EF39B7A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5" name="list-number-3">
            <a:extLst xmlns:a="http://schemas.openxmlformats.org/drawingml/2006/main">
              <a:ext uri="{FF2B5EF4-FFF2-40B4-BE49-F238E27FC236}">
                <a16:creationId xmlns:a16="http://schemas.microsoft.com/office/drawing/2014/main" id="{6B20ECCA-4EC1-48A8-BDBE-716BA6811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list-label-3">
            <a:extLst xmlns:a="http://schemas.openxmlformats.org/drawingml/2006/main">
              <a:ext uri="{FF2B5EF4-FFF2-40B4-BE49-F238E27FC236}">
                <a16:creationId xmlns:a16="http://schemas.microsoft.com/office/drawing/2014/main" id="{85F85394-99D4-47AC-9D2F-E1CEF7B8E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052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Наличие людей и известные угрозы</a:t>
            </a:r>
          </a:p>
        </p:txBody>
      </p:sp>
      <p:sp>
        <p:nvSpPr>
          <p:cNvPr id="17" name="list-badge-4">
            <a:extLst xmlns:a="http://schemas.openxmlformats.org/drawingml/2006/main">
              <a:ext uri="{FF2B5EF4-FFF2-40B4-BE49-F238E27FC236}">
                <a16:creationId xmlns:a16="http://schemas.microsoft.com/office/drawing/2014/main" id="{11B4FB0D-7CB8-4D02-9F60-0FCDC27E9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list-number-4">
            <a:extLst xmlns:a="http://schemas.openxmlformats.org/drawingml/2006/main">
              <a:ext uri="{FF2B5EF4-FFF2-40B4-BE49-F238E27FC236}">
                <a16:creationId xmlns:a16="http://schemas.microsoft.com/office/drawing/2014/main" id="{A0B3635E-4BEF-4268-9B74-842D96299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list-label-4">
            <a:extLst xmlns:a="http://schemas.openxmlformats.org/drawingml/2006/main">
              <a:ext uri="{FF2B5EF4-FFF2-40B4-BE49-F238E27FC236}">
                <a16:creationId xmlns:a16="http://schemas.microsoft.com/office/drawing/2014/main" id="{03D391A3-C300-40C0-B998-FDBDE5F65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958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Свое имя и номер для связи</a:t>
            </a:r>
          </a:p>
        </p:txBody>
      </p:sp>
      <p:sp>
        <p:nvSpPr>
          <p:cNvPr id="20" name="list-badge-5">
            <a:extLst xmlns:a="http://schemas.openxmlformats.org/drawingml/2006/main">
              <a:ext uri="{FF2B5EF4-FFF2-40B4-BE49-F238E27FC236}">
                <a16:creationId xmlns:a16="http://schemas.microsoft.com/office/drawing/2014/main" id="{229F7228-C195-4212-87F0-0476BC1C9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list-number-5">
            <a:extLst xmlns:a="http://schemas.openxmlformats.org/drawingml/2006/main">
              <a:ext uri="{FF2B5EF4-FFF2-40B4-BE49-F238E27FC236}">
                <a16:creationId xmlns:a16="http://schemas.microsoft.com/office/drawing/2014/main" id="{489F53D5-E2D4-494E-AF64-3279DAA0E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list-label-5">
            <a:extLst xmlns:a="http://schemas.openxmlformats.org/drawingml/2006/main">
              <a:ext uri="{FF2B5EF4-FFF2-40B4-BE49-F238E27FC236}">
                <a16:creationId xmlns:a16="http://schemas.microsoft.com/office/drawing/2014/main" id="{4E449558-3BCC-476E-BB46-26AEB6ED5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0863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Путь для встречи пожарных подразделений</a:t>
            </a:r>
          </a:p>
        </p:txBody>
      </p:sp>
      <p:sp>
        <p:nvSpPr>
          <p:cNvPr id="23" name="side-callout">
            <a:extLst xmlns:a="http://schemas.openxmlformats.org/drawingml/2006/main">
              <a:ext uri="{FF2B5EF4-FFF2-40B4-BE49-F238E27FC236}">
                <a16:creationId xmlns:a16="http://schemas.microsoft.com/office/drawing/2014/main" id="{5326131E-B06B-418E-A774-CEECA1520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24150"/>
            <a:ext cx="2628900" cy="26479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ide-title">
            <a:extLst xmlns:a="http://schemas.openxmlformats.org/drawingml/2006/main">
              <a:ext uri="{FF2B5EF4-FFF2-40B4-BE49-F238E27FC236}">
                <a16:creationId xmlns:a16="http://schemas.microsoft.com/office/drawing/2014/main" id="{B721AFC6-1182-46BF-B079-9CA83AF53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908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Практика</a:t>
            </a:r>
          </a:p>
        </p:txBody>
      </p:sp>
      <p:sp>
        <p:nvSpPr>
          <p:cNvPr id="25" name="side-body">
            <a:extLst xmlns:a="http://schemas.openxmlformats.org/drawingml/2006/main">
              <a:ext uri="{FF2B5EF4-FFF2-40B4-BE49-F238E27FC236}">
                <a16:creationId xmlns:a16="http://schemas.microsoft.com/office/drawing/2014/main" id="{B45D7F00-285A-49F5-88C3-A7C2CB166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57600"/>
            <a:ext cx="205740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Попросите работника произнести сообщение вслух по учебному сценарию.</a:t>
            </a:r>
          </a:p>
        </p:txBody>
      </p:sp>
    </p:spTree>
    <p:extLst>
      <p:ext uri="{BB962C8B-B14F-4D97-AF65-F5344CB8AC3E}">
        <p14:creationId xmlns:p14="http://schemas.microsoft.com/office/powerpoint/2010/main" val="10098692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25D8B09-875F-4BF5-85E3-5E4A1E9DF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6A5ECABC-AF95-4F69-8A14-097CC33D4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A1640AA0-67BB-4CC3-A831-154FFFD69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47b040fb0a4348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EDC01C9C-0F77-4CD7-89E0-D46A7E25E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ЭВАКУАЦИЯ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57FBDA7-8828-4075-95CD-45395B052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Маршрут нужно пройти, а не только показать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A9468CF7-A98D-4B53-B857-795ED111C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Практика выявляет закрытые двери, непонятные указатели и конфликт потоков.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991AA76A-C61D-479B-8278-BD8DE52C8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0D76D54D-EF98-4A8D-974A-A1402AD39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E93677-D800-404F-A0B1-BB966D8B3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4F4F2021-22EC-4A73-844F-7F7A6D568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Основной выход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AA674FCB-EA25-44CB-B8C1-D6F5375AD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888762DE-A3E3-404A-A3AA-77357AA01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79E82B-33EC-40D5-A655-C4B5D8CE9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8E80BE72-CAA4-4C01-BA58-8E3D17756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Запасной выход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62562393-16CC-4C6E-A749-B048BF191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6972EB46-E3E9-4DAB-A02B-C88C45192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5739CB1-E89D-4A30-BD58-744430A3C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32E0FD0D-D796-4D94-AD38-09166E57F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Лестничная клетка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A005C075-C18B-4597-8EC6-6D229B48D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3E056DA6-7763-4EBD-9275-3064C71E7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778A7C6-BCC4-4242-B70E-A115D195D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7DB0FCB1-A023-4D11-9401-CCE4B0F77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Опасные участки маршрута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9AA5B221-F2DF-4EE7-8655-A0CA2018A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E960A905-C7FD-4995-BC81-B56811C21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CD165A2-7799-4B57-A99C-1CC40B63F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5B7873E2-A71B-408E-A96A-2B7514901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Место сбора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1975985B-74A2-4504-86C1-22CE6D9A5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39FB3267-9699-4ACC-A8CB-9D1E50735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83F36"/>
          </a:solidFill>
          <a:ln xmlns:a="http://schemas.openxmlformats.org/drawingml/2006/main" w="9525">
            <a:solidFill>
              <a:srgbClr val="C83F3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9553AAC-CF83-4A00-80EB-0830C6657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8E9747AB-2E78-42AF-A42D-4EB3ABD2B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Проверка присутствующих</a:t>
            </a:r>
          </a:p>
        </p:txBody>
      </p:sp>
    </p:spTree>
    <p:extLst>
      <p:ext uri="{BB962C8B-B14F-4D97-AF65-F5344CB8AC3E}">
        <p14:creationId xmlns:p14="http://schemas.microsoft.com/office/powerpoint/2010/main" val="8039835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0172027-2D44-4D50-AC6C-3B9D3144A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0974C7BE-F977-4528-8FD4-E02F2AE2E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противопожарного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A21E5556-5B84-4C77-8B54-86A001302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3ff1fb5fb24cb0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F1A959E4-41DC-40C2-B6DE-601F7E97C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ОГНЕТУШИТЕЛЬ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2D18224-6F27-4CCE-B47F-478045943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Демонстрация проводится на конкретной модели</a:t>
            </a:r>
          </a:p>
        </p:txBody>
      </p:sp>
      <p:sp>
        <p:nvSpPr>
          <p:cNvPr id="7" name="statement-main">
            <a:extLst xmlns:a="http://schemas.openxmlformats.org/drawingml/2006/main">
              <a:ext uri="{FF2B5EF4-FFF2-40B4-BE49-F238E27FC236}">
                <a16:creationId xmlns:a16="http://schemas.microsoft.com/office/drawing/2014/main" id="{0034E190-DD35-4994-903B-D69FAA50B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7239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atement-big">
            <a:extLst xmlns:a="http://schemas.openxmlformats.org/drawingml/2006/main">
              <a:ext uri="{FF2B5EF4-FFF2-40B4-BE49-F238E27FC236}">
                <a16:creationId xmlns:a16="http://schemas.microsoft.com/office/drawing/2014/main" id="{9E28CE4F-A6EA-48F1-8033-FB45825A2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76500"/>
            <a:ext cx="659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ВЫХОД ЗА СПИНОЙ</a:t>
            </a:r>
          </a:p>
        </p:txBody>
      </p:sp>
      <p:sp>
        <p:nvSpPr>
          <p:cNvPr id="9" name="statement-body">
            <a:extLst xmlns:a="http://schemas.openxmlformats.org/drawingml/2006/main">
              <a:ext uri="{FF2B5EF4-FFF2-40B4-BE49-F238E27FC236}">
                <a16:creationId xmlns:a16="http://schemas.microsoft.com/office/drawing/2014/main" id="{09352876-3E7C-421C-BC67-CE323906E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00450"/>
            <a:ext cx="64770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Работник сначала определяет класс пожара, пригодность средства и свободный путь отхода.</a:t>
            </a:r>
          </a:p>
        </p:txBody>
      </p:sp>
      <p:sp>
        <p:nvSpPr>
          <p:cNvPr id="10" name="statement-side">
            <a:extLst xmlns:a="http://schemas.openxmlformats.org/drawingml/2006/main">
              <a:ext uri="{FF2B5EF4-FFF2-40B4-BE49-F238E27FC236}">
                <a16:creationId xmlns:a16="http://schemas.microsoft.com/office/drawing/2014/main" id="{C8F65B46-2CB3-4C67-AC31-A36227D78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209800"/>
            <a:ext cx="3352800" cy="37909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B1F36"/>
          </a:solidFill>
          <a:ln xmlns:a="http://schemas.openxmlformats.org/drawingml/2006/main" w="9525">
            <a:solidFill>
              <a:srgbClr val="0B1F36"/>
            </a:solidFill>
            <a:prstDash val="solid"/>
          </a:ln>
        </p:spPr>
      </p:sp>
      <p:sp>
        <p:nvSpPr>
          <p:cNvPr id="11" name="statement-side-title">
            <a:extLst xmlns:a="http://schemas.openxmlformats.org/drawingml/2006/main">
              <a:ext uri="{FF2B5EF4-FFF2-40B4-BE49-F238E27FC236}">
                <a16:creationId xmlns:a16="http://schemas.microsoft.com/office/drawing/2014/main" id="{C63C70E2-3522-4460-84C0-FF20FF6DB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476500"/>
            <a:ext cx="2743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Остановиться вовремя</a:t>
            </a:r>
          </a:p>
        </p:txBody>
      </p:sp>
      <p:sp>
        <p:nvSpPr>
          <p:cNvPr id="12" name="statement-side-body">
            <a:extLst xmlns:a="http://schemas.openxmlformats.org/drawingml/2006/main">
              <a:ext uri="{FF2B5EF4-FFF2-40B4-BE49-F238E27FC236}">
                <a16:creationId xmlns:a16="http://schemas.microsoft.com/office/drawing/2014/main" id="{D6BD7680-52C9-4D21-B55E-570E33CE4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486150"/>
            <a:ext cx="27432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При росте огня, дыме или сомнении нужно прекратить тушение и эвакуироваться.</a:t>
            </a:r>
          </a:p>
        </p:txBody>
      </p:sp>
    </p:spTree>
    <p:extLst>
      <p:ext uri="{BB962C8B-B14F-4D97-AF65-F5344CB8AC3E}">
        <p14:creationId xmlns:p14="http://schemas.microsoft.com/office/powerpoint/2010/main" val="2010945001"/>
      </p:ext>
    </p:extLst>
  </p:cSld>
</p:sld>
</file>

<file path=ppt/theme/theme1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2026-08-30T16:14:36.7350000Z</dcterms:created>
  <dcterms:modified xsi:type="dcterms:W3CDTF">2026-08-30T16:14:36.7350000Z</dcterms:modified>
</coreProperties>
</file>