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100ddaae3d5b4687" /><Relationship Type="http://schemas.openxmlformats.org/officeDocument/2006/relationships/extended-properties" Target="/docProps/app.xml" Id="R6d452593ff074c63" /><Relationship Type="http://schemas.openxmlformats.org/officeDocument/2006/relationships/officeDocument" Target="/ppt/presentation.xml" Id="Ra75213518b5a40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db2fd7fa994645"/>
  </p:sldMasterIdLst>
  <p:notesMasterIdLst>
    <p:notesMasterId xmlns:r="http://schemas.openxmlformats.org/officeDocument/2006/relationships" r:id="R7cc9c486c7614730"/>
  </p:notesMasterIdLst>
  <p:sldIdLst>
    <p:sldId xmlns:r="http://schemas.openxmlformats.org/officeDocument/2006/relationships" id="256" r:id="Rcb7f68ca59714a15"/>
    <p:sldId xmlns:r="http://schemas.openxmlformats.org/officeDocument/2006/relationships" id="257" r:id="Rbca0c643c84e4dfc"/>
    <p:sldId xmlns:r="http://schemas.openxmlformats.org/officeDocument/2006/relationships" id="258" r:id="R05ec75b8b18d4b14"/>
    <p:sldId xmlns:r="http://schemas.openxmlformats.org/officeDocument/2006/relationships" id="259" r:id="Rcb01645aeb4d4355"/>
    <p:sldId xmlns:r="http://schemas.openxmlformats.org/officeDocument/2006/relationships" id="260" r:id="Rba744f88cf0e40b4"/>
    <p:sldId xmlns:r="http://schemas.openxmlformats.org/officeDocument/2006/relationships" id="261" r:id="R0d8f97f094654dad"/>
    <p:sldId xmlns:r="http://schemas.openxmlformats.org/officeDocument/2006/relationships" id="262" r:id="R0b2833c6e3f743cb"/>
    <p:sldId xmlns:r="http://schemas.openxmlformats.org/officeDocument/2006/relationships" id="263" r:id="Rf1a6e957cea94073"/>
    <p:sldId xmlns:r="http://schemas.openxmlformats.org/officeDocument/2006/relationships" id="264" r:id="Rea1c22a731a54d1b"/>
    <p:sldId xmlns:r="http://schemas.openxmlformats.org/officeDocument/2006/relationships" id="265" r:id="R5e244c7734784ea6"/>
    <p:sldId xmlns:r="http://schemas.openxmlformats.org/officeDocument/2006/relationships" id="266" r:id="R62b16e8c43854ad6"/>
    <p:sldId xmlns:r="http://schemas.openxmlformats.org/officeDocument/2006/relationships" id="267" r:id="Rf1ce6260b2b346a1"/>
    <p:sldId xmlns:r="http://schemas.openxmlformats.org/officeDocument/2006/relationships" id="268" r:id="Rb583bf35a7154c42"/>
    <p:sldId xmlns:r="http://schemas.openxmlformats.org/officeDocument/2006/relationships" id="269" r:id="R445c37bcb2bb474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878bb9c041c4457" /><Relationship Type="http://schemas.openxmlformats.org/officeDocument/2006/relationships/slideMaster" Target="/ppt/slideMasters/slideMaster1.xml" Id="R89db2fd7fa994645" /><Relationship Type="http://schemas.openxmlformats.org/officeDocument/2006/relationships/notesMaster" Target="/ppt/notesMasters/notesMaster1.xml" Id="R7cc9c486c7614730" /><Relationship Type="http://schemas.openxmlformats.org/officeDocument/2006/relationships/presProps" Target="/ppt/presProps.xml" Id="R166a2bb9735942ee" /><Relationship Type="http://schemas.openxmlformats.org/officeDocument/2006/relationships/tableStyles" Target="/ppt/tableStyles.xml" Id="Rac10f6d7fea74543" /><Relationship Type="http://schemas.openxmlformats.org/officeDocument/2006/relationships/slide" Target="/ppt/slides/slide1.xml" Id="Rcb7f68ca59714a15" /><Relationship Type="http://schemas.openxmlformats.org/officeDocument/2006/relationships/slide" Target="/ppt/slides/slide2.xml" Id="Rbca0c643c84e4dfc" /><Relationship Type="http://schemas.openxmlformats.org/officeDocument/2006/relationships/slide" Target="/ppt/slides/slide3.xml" Id="R05ec75b8b18d4b14" /><Relationship Type="http://schemas.openxmlformats.org/officeDocument/2006/relationships/slide" Target="/ppt/slides/slide4.xml" Id="Rcb01645aeb4d4355" /><Relationship Type="http://schemas.openxmlformats.org/officeDocument/2006/relationships/slide" Target="/ppt/slides/slide5.xml" Id="Rba744f88cf0e40b4" /><Relationship Type="http://schemas.openxmlformats.org/officeDocument/2006/relationships/slide" Target="/ppt/slides/slide6.xml" Id="R0d8f97f094654dad" /><Relationship Type="http://schemas.openxmlformats.org/officeDocument/2006/relationships/slide" Target="/ppt/slides/slide7.xml" Id="R0b2833c6e3f743cb" /><Relationship Type="http://schemas.openxmlformats.org/officeDocument/2006/relationships/slide" Target="/ppt/slides/slide8.xml" Id="Rf1a6e957cea94073" /><Relationship Type="http://schemas.openxmlformats.org/officeDocument/2006/relationships/slide" Target="/ppt/slides/slide9.xml" Id="Rea1c22a731a54d1b" /><Relationship Type="http://schemas.openxmlformats.org/officeDocument/2006/relationships/slide" Target="/ppt/slides/slide10.xml" Id="R5e244c7734784ea6" /><Relationship Type="http://schemas.openxmlformats.org/officeDocument/2006/relationships/slide" Target="/ppt/slides/slide11.xml" Id="R62b16e8c43854ad6" /><Relationship Type="http://schemas.openxmlformats.org/officeDocument/2006/relationships/slide" Target="/ppt/slides/slide12.xml" Id="Rf1ce6260b2b346a1" /><Relationship Type="http://schemas.openxmlformats.org/officeDocument/2006/relationships/slide" Target="/ppt/slides/slide13.xml" Id="Rb583bf35a7154c42" /><Relationship Type="http://schemas.openxmlformats.org/officeDocument/2006/relationships/slide" Target="/ppt/slides/slide14.xml" Id="R445c37bcb2bb474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227a7a8d986454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Sotik Safety V2">
      <a:dk1>
        <a:srgbClr val="000000"/>
      </a:dk1>
      <a:lt1>
        <a:srgbClr val="FFFFFF"/>
      </a:lt1>
      <a:dk2>
        <a:srgbClr val="0B1F36"/>
      </a:dk2>
      <a:lt2>
        <a:srgbClr val="D8E9EE"/>
      </a:lt2>
      <a:accent1>
        <a:srgbClr val="1A4EC6"/>
      </a:accent1>
      <a:accent2>
        <a:srgbClr val="347BFB"/>
      </a:accent2>
      <a:accent3>
        <a:srgbClr val="00A69C"/>
      </a:accent3>
      <a:accent4>
        <a:srgbClr val="A86408"/>
      </a:accent4>
      <a:accent5>
        <a:srgbClr val="C83F36"/>
      </a:accent5>
      <a:accent6>
        <a:srgbClr val="66758A"/>
      </a:accent6>
      <a:hlink>
        <a:srgbClr val="1A4EC6"/>
      </a:hlink>
      <a:folHlink>
        <a:srgbClr val="1A4EC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Sotik Safety V2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461817721d8f43c7" /><Relationship Type="http://schemas.openxmlformats.org/officeDocument/2006/relationships/notesMaster" Target="/ppt/notesMasters/notesMaster1.xml" Id="R93752bd61fdb432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5da3f2281cc14237" /><Relationship Type="http://schemas.openxmlformats.org/officeDocument/2006/relationships/notesMaster" Target="/ppt/notesMasters/notesMaster1.xml" Id="R930ff778af9d42b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38ef27699624ed1" /><Relationship Type="http://schemas.openxmlformats.org/officeDocument/2006/relationships/notesMaster" Target="/ppt/notesMasters/notesMaster1.xml" Id="R104fe81c870445a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0be841e52fe043b7" /><Relationship Type="http://schemas.openxmlformats.org/officeDocument/2006/relationships/notesMaster" Target="/ppt/notesMasters/notesMaster1.xml" Id="R727403d810ac47d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6fdb7b7280014998" /><Relationship Type="http://schemas.openxmlformats.org/officeDocument/2006/relationships/notesMaster" Target="/ppt/notesMasters/notesMaster1.xml" Id="R26716a5d553e41ad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ae5c42e03f0f4897" /><Relationship Type="http://schemas.openxmlformats.org/officeDocument/2006/relationships/notesMaster" Target="/ppt/notesMasters/notesMaster1.xml" Id="Rb59463bb6e194845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3dd4c2e26f64e9d" /><Relationship Type="http://schemas.openxmlformats.org/officeDocument/2006/relationships/notesMaster" Target="/ppt/notesMasters/notesMaster1.xml" Id="Rdafecd31158a42bd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02c800422e9e4258" /><Relationship Type="http://schemas.openxmlformats.org/officeDocument/2006/relationships/notesMaster" Target="/ppt/notesMasters/notesMaster1.xml" Id="R0d2d810a0f7e46b9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e74cd08c9b7b47f0" /><Relationship Type="http://schemas.openxmlformats.org/officeDocument/2006/relationships/notesMaster" Target="/ppt/notesMasters/notesMaster1.xml" Id="R72fa908afd9b45f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09bfd488458f4da5" /><Relationship Type="http://schemas.openxmlformats.org/officeDocument/2006/relationships/notesMaster" Target="/ppt/notesMasters/notesMaster1.xml" Id="Re5bd328cc2ef42a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b82498604524469" /><Relationship Type="http://schemas.openxmlformats.org/officeDocument/2006/relationships/notesMaster" Target="/ppt/notesMasters/notesMaster1.xml" Id="Rfd83ff3f681a46a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800125aae7b4e6f" /><Relationship Type="http://schemas.openxmlformats.org/officeDocument/2006/relationships/notesMaster" Target="/ppt/notesMasters/notesMaster1.xml" Id="R519ed2aaa2f94722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38001a4eef64203" /><Relationship Type="http://schemas.openxmlformats.org/officeDocument/2006/relationships/notesMaster" Target="/ppt/notesMasters/notesMaster1.xml" Id="Rdd5a09151a384534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c8f6f94303ef4c31" /><Relationship Type="http://schemas.openxmlformats.org/officeDocument/2006/relationships/notesMaster" Target="/ppt/notesMasters/notesMaster1.xml" Id="Rc7701485a8944e12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Это материал для составления плана вводного инструктажа. Не используйте его вместо готовой презентации для работников.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  <a:p xmlns:a="http://schemas.openxmlformats.org/drawingml/2006/main">
            <a:r>
              <a:t>- https://www.consultant.ru/document/cons_doc_LAW_405174/c06032833ad3d62c83ee7d795f68e0a1e618378e/</a:t>
            </a:r>
          </a:p>
          <a:p xmlns:a="http://schemas.openxmlformats.org/drawingml/2006/main">
            <a:r>
              <a:t>- OpenAI image generation, 2026-08-30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Используйте ситуации, которые действительно возможны в организации.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Сверьте реквизиты записи с актуальной редакцией правил и локальным порядком.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</a:t>
            </a:r>
          </a:p>
          <a:p xmlns:a="http://schemas.openxmlformats.org/drawingml/2006/main">
            <a:r>
              <a:t>- https://www.consultant.ru/document/cons_doc_LAW_405174/c06032833ad3d62c83ee7d795f68e0a1e618378e/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Если на вопрос нельзя ответить уверенно, дополните программу до занятия.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Проверьте последовательность и уберите повторяющиеся формулировки.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  <a:p xmlns:a="http://schemas.openxmlformats.org/drawingml/2006/main">
            <a:r>
              <a:t>- https://www.consultant.ru/document/cons_doc_LAW_405174/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Ссылка ведет на официальный сайт СОТик.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</a:t>
            </a:r>
          </a:p>
          <a:p xmlns:a="http://schemas.openxmlformats.org/drawingml/2006/main">
            <a:r>
              <a:t>- https://sotik-ot.ru/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Подготовьте локальные документы, схему территории, контакты и сведения об опасностях.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  <a:p xmlns:a="http://schemas.openxmlformats.org/drawingml/2006/main">
            <a:r>
              <a:t>- https://www.consultant.ru/document/cons_doc_LAW_405174/c06032833ad3d62c83ee7d795f68e0a1e618378e/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Не превращайте вводный инструктаж в чтение нормативного акта. Проверяйте понимание через действия.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</a:t>
            </a:r>
          </a:p>
          <a:p xmlns:a="http://schemas.openxmlformats.org/drawingml/2006/main">
            <a:r>
              <a:t>- https://www.consultant.ru/document/cons_doc_LAW_405174/c06032833ad3d62c83ee7d795f68e0a1e618378e/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Проверьте категории лиц, для которых работодатель установил вводный инструктаж.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https://www.consultant.ru/document/cons_doc_LAW_405174/c06032833ad3d62c83ee7d795f68e0a1e618378e/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Используйте схему объекта или фотографии ключевых мест без персональных данных.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Каждая инструкция должна отвечать на вопросы: что заметить, что сделать и кому сообщить.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Свяжите общие опасности с оценкой профессиональных рисков и реальной территорией.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  <a:p xmlns:a="http://schemas.openxmlformats.org/drawingml/2006/main">
            <a:r>
              <a:t>- https://www.consultant.ru/document/cons_doc_LAW_405174/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Уточните номера, внутренние сигналы, зоны сбора и полномочия работников.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Вводный инструктаж содержит тему первой помощи, но не заменяет полноценное обучение и практику.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https://www.consultant.ru/document/cons_doc_LAW_405174/7d064c8fa8fda03014ca60bf34a74d05044ce66f/</a:t>
            </a:r>
          </a:p>
          <a:p xmlns:a="http://schemas.openxmlformats.org/drawingml/2006/main">
            <a:r>
              <a:t>- https://publication.pravo.gov.ru/document/0001202405310015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8971e6b34c4cda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26663866a4e744bd" /><Relationship Type="http://schemas.openxmlformats.org/officeDocument/2006/relationships/slideLayout" Target="/ppt/slideLayouts/slideLayout1.xml" Id="R5aacacda83c644c4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acacda83c644c4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Sotik Safety V2">
      <a:dk1>
        <a:srgbClr val="000000"/>
      </a:dk1>
      <a:lt1>
        <a:srgbClr val="FFFFFF"/>
      </a:lt1>
      <a:dk2>
        <a:srgbClr val="0B1F36"/>
      </a:dk2>
      <a:lt2>
        <a:srgbClr val="D8E9EE"/>
      </a:lt2>
      <a:accent1>
        <a:srgbClr val="1A4EC6"/>
      </a:accent1>
      <a:accent2>
        <a:srgbClr val="347BFB"/>
      </a:accent2>
      <a:accent3>
        <a:srgbClr val="00A69C"/>
      </a:accent3>
      <a:accent4>
        <a:srgbClr val="A86408"/>
      </a:accent4>
      <a:accent5>
        <a:srgbClr val="C83F36"/>
      </a:accent5>
      <a:accent6>
        <a:srgbClr val="66758A"/>
      </a:accent6>
      <a:hlink>
        <a:srgbClr val="1A4EC6"/>
      </a:hlink>
      <a:folHlink>
        <a:srgbClr val="1A4EC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Sotik Safety V2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3051987694fb5" /><Relationship Type="http://schemas.openxmlformats.org/officeDocument/2006/relationships/image" Target="/ppt/media/image.png" Id="Ra8afc295ce7e4045" /><Relationship Type="http://schemas.openxmlformats.org/officeDocument/2006/relationships/image" Target="/ppt/media/image2.png" Id="R1af3aee11a1844e7" /><Relationship Type="http://schemas.openxmlformats.org/officeDocument/2006/relationships/notesSlide" Target="/ppt/notesSlides/notesSlide1.xml" Id="R85d5a770db894d9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0928d0b5740a0" /><Relationship Type="http://schemas.openxmlformats.org/officeDocument/2006/relationships/image" Target="/ppt/media/image11.png" Id="R35bb61fd0af54874" /><Relationship Type="http://schemas.openxmlformats.org/officeDocument/2006/relationships/notesSlide" Target="/ppt/notesSlides/notesSlide10.xml" Id="R72a0c34445a94829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bd004ecf7f47d1" /><Relationship Type="http://schemas.openxmlformats.org/officeDocument/2006/relationships/image" Target="/ppt/media/image12.png" Id="R2309d9434d72495e" /><Relationship Type="http://schemas.openxmlformats.org/officeDocument/2006/relationships/notesSlide" Target="/ppt/notesSlides/notesSlide11.xml" Id="R920c099d28a04bb9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8391e599574394" /><Relationship Type="http://schemas.openxmlformats.org/officeDocument/2006/relationships/image" Target="/ppt/media/image13.png" Id="R106d6a4426424373" /><Relationship Type="http://schemas.openxmlformats.org/officeDocument/2006/relationships/notesSlide" Target="/ppt/notesSlides/notesSlide12.xml" Id="Rab8c71247dbc44b7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fd8678c2f4799" /><Relationship Type="http://schemas.openxmlformats.org/officeDocument/2006/relationships/image" Target="/ppt/media/image14.png" Id="R9c9f8e7a454e467c" /><Relationship Type="http://schemas.openxmlformats.org/officeDocument/2006/relationships/notesSlide" Target="/ppt/notesSlides/notesSlide13.xml" Id="R1d564f3844af482e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eba2c17a246c1" /><Relationship Type="http://schemas.openxmlformats.org/officeDocument/2006/relationships/image" Target="/ppt/media/image15.png" Id="R3bc022a6c482454c" /><Relationship Type="http://schemas.openxmlformats.org/officeDocument/2006/relationships/hyperlink" Target="https://sotik-ot.ru/" TargetMode="External" Id="Re20750ba6b7f42a7" /><Relationship Type="http://schemas.openxmlformats.org/officeDocument/2006/relationships/notesSlide" Target="/ppt/notesSlides/notesSlide14.xml" Id="R0f76b5d6228348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f71944c10437a" /><Relationship Type="http://schemas.openxmlformats.org/officeDocument/2006/relationships/image" Target="/ppt/media/image3.png" Id="R125901a9267f46e1" /><Relationship Type="http://schemas.openxmlformats.org/officeDocument/2006/relationships/notesSlide" Target="/ppt/notesSlides/notesSlide2.xml" Id="Ra73026d4001840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0c91ffe84341d0" /><Relationship Type="http://schemas.openxmlformats.org/officeDocument/2006/relationships/image" Target="/ppt/media/image4.png" Id="R0c1210cde1764242" /><Relationship Type="http://schemas.openxmlformats.org/officeDocument/2006/relationships/notesSlide" Target="/ppt/notesSlides/notesSlide3.xml" Id="R6b78574c764a41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5752d80cc4558" /><Relationship Type="http://schemas.openxmlformats.org/officeDocument/2006/relationships/image" Target="/ppt/media/image5.png" Id="R99745b25822d43ed" /><Relationship Type="http://schemas.openxmlformats.org/officeDocument/2006/relationships/notesSlide" Target="/ppt/notesSlides/notesSlide4.xml" Id="R11ab96ebf5db403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dfedb372c4fa3" /><Relationship Type="http://schemas.openxmlformats.org/officeDocument/2006/relationships/image" Target="/ppt/media/image6.png" Id="R23843e5baf0d4fb2" /><Relationship Type="http://schemas.openxmlformats.org/officeDocument/2006/relationships/notesSlide" Target="/ppt/notesSlides/notesSlide5.xml" Id="R84d737eaaa1145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d42504ae3648a8" /><Relationship Type="http://schemas.openxmlformats.org/officeDocument/2006/relationships/image" Target="/ppt/media/image7.png" Id="Rf92a5448a76549d7" /><Relationship Type="http://schemas.openxmlformats.org/officeDocument/2006/relationships/notesSlide" Target="/ppt/notesSlides/notesSlide6.xml" Id="R74c7f20f6a2e46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3ebcd2267464e" /><Relationship Type="http://schemas.openxmlformats.org/officeDocument/2006/relationships/image" Target="/ppt/media/image8.png" Id="R6c2bcfcbec674fb7" /><Relationship Type="http://schemas.openxmlformats.org/officeDocument/2006/relationships/notesSlide" Target="/ppt/notesSlides/notesSlide7.xml" Id="R72ed021dca6b42d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e5b0a928bd4e91" /><Relationship Type="http://schemas.openxmlformats.org/officeDocument/2006/relationships/image" Target="/ppt/media/image9.png" Id="R34dd1507baef49d5" /><Relationship Type="http://schemas.openxmlformats.org/officeDocument/2006/relationships/notesSlide" Target="/ppt/notesSlides/notesSlide8.xml" Id="R1694bb1706394f90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d79e9475a4e0b" /><Relationship Type="http://schemas.openxmlformats.org/officeDocument/2006/relationships/image" Target="/ppt/media/image10.png" Id="Rc15a2fb2cecc4483" /><Relationship Type="http://schemas.openxmlformats.org/officeDocument/2006/relationships/notesSlide" Target="/ppt/notesSlides/notesSlide9.xml" Id="Rca1ff40d90344d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8afc295ce7e4045"/>
          <a:srcRect xmlns:a="http://schemas.openxmlformats.org/drawingml/2006/main" l="0" t="27" r="0" b="2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cover-logo-surface">
            <a:extLst xmlns:a="http://schemas.openxmlformats.org/drawingml/2006/main">
              <a:ext uri="{FF2B5EF4-FFF2-40B4-BE49-F238E27FC236}">
                <a16:creationId xmlns:a16="http://schemas.microsoft.com/office/drawing/2014/main" id="{8E1C8940-3D60-4CA0-A962-DCE150B6E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" y="266700"/>
            <a:ext cx="2152650" cy="647700"/>
          </a:xfrm>
          <a:prstGeom xmlns:a="http://schemas.openxmlformats.org/drawingml/2006/main" prst="roundRect">
            <a:avLst>
              <a:gd name="adj" fmla="val 23529"/>
            </a:avLst>
          </a:prstGeom>
          <a:solidFill xmlns:a="http://schemas.openxmlformats.org/drawingml/2006/main">
            <a:srgbClr val="FFFFFF">
              <a:alpha val="90980"/>
            </a:srgbClr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af3aee11a1844e7"/>
          <a:stretch xmlns:a="http://schemas.openxmlformats.org/drawingml/2006/main"/>
        </p:blipFill>
        <p:spPr>
          <a:xfrm xmlns:a="http://schemas.openxmlformats.org/drawingml/2006/main">
            <a:off x="837850" y="381000"/>
            <a:ext cx="1467551" cy="419100"/>
          </a:xfrm>
          <a:prstGeom xmlns:a="http://schemas.openxmlformats.org/drawingml/2006/main" prst="rect">
            <a:avLst/>
          </a:prstGeom>
        </p:spPr>
      </p:pic>
      <p:sp>
        <p:nvSpPr>
          <p:cNvPr id="4" name="cover-title">
            <a:extLst xmlns:a="http://schemas.openxmlformats.org/drawingml/2006/main">
              <a:ext uri="{FF2B5EF4-FFF2-40B4-BE49-F238E27FC236}">
                <a16:creationId xmlns:a16="http://schemas.microsoft.com/office/drawing/2014/main" id="{76A702C8-2EBD-4CB6-AC44-E5179C419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562100"/>
            <a:ext cx="5905500" cy="2266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465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46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Материал для подготовки вводного инструктажа</a:t>
            </a:r>
          </a:p>
        </p:txBody>
      </p:sp>
      <p:sp>
        <p:nvSpPr>
          <p:cNvPr id="5" name="cover-subtitle">
            <a:extLst xmlns:a="http://schemas.openxmlformats.org/drawingml/2006/main">
              <a:ext uri="{FF2B5EF4-FFF2-40B4-BE49-F238E27FC236}">
                <a16:creationId xmlns:a16="http://schemas.microsoft.com/office/drawing/2014/main" id="{14B22F82-6044-41DD-8112-D86399835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095750"/>
            <a:ext cx="5715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Как подготовить программу и провести занятие</a:t>
            </a:r>
          </a:p>
        </p:txBody>
      </p:sp>
      <p:sp>
        <p:nvSpPr>
          <p:cNvPr id="6" name="cover-audience-surface">
            <a:extLst xmlns:a="http://schemas.openxmlformats.org/drawingml/2006/main">
              <a:ext uri="{FF2B5EF4-FFF2-40B4-BE49-F238E27FC236}">
                <a16:creationId xmlns:a16="http://schemas.microsoft.com/office/drawing/2014/main" id="{7E43A259-EEF5-4927-ACA9-6CF99ABAE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448300"/>
            <a:ext cx="51435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B1F36">
              <a:alpha val="84706"/>
            </a:srgbClr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cover-label">
            <a:extLst xmlns:a="http://schemas.openxmlformats.org/drawingml/2006/main">
              <a:ext uri="{FF2B5EF4-FFF2-40B4-BE49-F238E27FC236}">
                <a16:creationId xmlns:a16="http://schemas.microsoft.com/office/drawing/2014/main" id="{66DAE770-974B-49FB-A69A-7F5C811AFB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524500"/>
            <a:ext cx="48006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Материал для специалиста по охране труда</a:t>
            </a:r>
          </a:p>
        </p:txBody>
      </p:sp>
    </p:spTree>
    <p:extLst>
      <p:ext uri="{BB962C8B-B14F-4D97-AF65-F5344CB8AC3E}">
        <p14:creationId xmlns:p14="http://schemas.microsoft.com/office/powerpoint/2010/main" val="19146270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1076E63-7CD0-4582-B092-613C3922D4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0D6FCA39-C9F5-4B6B-87E3-FB46A03EC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вводного инструктажа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1B11CFE8-B8B6-43E3-B13D-1DF51CB6F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pic>
        <p:nvPicPr>
          <p:cNvPr id="1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5bb61fd0af54874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2D49FEB3-3C44-4782-8BE7-C6DBCF71D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ПРАКТИЧНОСТЬ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4F4AA77-9783-4655-ACEC-DFBFB8C3B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Проверяйте не память, а готовность действовать</a:t>
            </a:r>
          </a:p>
        </p:txBody>
      </p:sp>
      <p:sp>
        <p:nvSpPr>
          <p:cNvPr id="7" name="statement-main">
            <a:extLst xmlns:a="http://schemas.openxmlformats.org/drawingml/2006/main">
              <a:ext uri="{FF2B5EF4-FFF2-40B4-BE49-F238E27FC236}">
                <a16:creationId xmlns:a16="http://schemas.microsoft.com/office/drawing/2014/main" id="{97A287B7-8CD1-410E-8C3E-D07DA265D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7239000" cy="3790950"/>
          </a:xfrm>
          <a:prstGeom xmlns:a="http://schemas.openxmlformats.org/drawingml/2006/main" prst="roundRect">
            <a:avLst>
              <a:gd name="adj" fmla="val 4020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atement-big">
            <a:extLst xmlns:a="http://schemas.openxmlformats.org/drawingml/2006/main">
              <a:ext uri="{FF2B5EF4-FFF2-40B4-BE49-F238E27FC236}">
                <a16:creationId xmlns:a16="http://schemas.microsoft.com/office/drawing/2014/main" id="{A6175CF1-0CD0-45CD-86F8-12F2CB425C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" y="2476500"/>
            <a:ext cx="65913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СИТУАЦИЯ</a:t>
            </a:r>
          </a:p>
        </p:txBody>
      </p:sp>
      <p:sp>
        <p:nvSpPr>
          <p:cNvPr id="9" name="statement-body">
            <a:extLst xmlns:a="http://schemas.openxmlformats.org/drawingml/2006/main">
              <a:ext uri="{FF2B5EF4-FFF2-40B4-BE49-F238E27FC236}">
                <a16:creationId xmlns:a16="http://schemas.microsoft.com/office/drawing/2014/main" id="{0FC7F0E3-7401-4954-B5BD-704549766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3600450"/>
            <a:ext cx="6477000" cy="2133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Задайте короткий сценарий: обнаружена опасность, звучит сигнал или произошла травма.</a:t>
            </a:r>
          </a:p>
        </p:txBody>
      </p:sp>
      <p:sp>
        <p:nvSpPr>
          <p:cNvPr id="10" name="statement-side">
            <a:extLst xmlns:a="http://schemas.openxmlformats.org/drawingml/2006/main">
              <a:ext uri="{FF2B5EF4-FFF2-40B4-BE49-F238E27FC236}">
                <a16:creationId xmlns:a16="http://schemas.microsoft.com/office/drawing/2014/main" id="{82A62EDB-9574-4659-A86D-A9FB375AE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2209800"/>
            <a:ext cx="3352800" cy="3790950"/>
          </a:xfrm>
          <a:prstGeom xmlns:a="http://schemas.openxmlformats.org/drawingml/2006/main" prst="roundRect">
            <a:avLst>
              <a:gd name="adj" fmla="val 4545"/>
            </a:avLst>
          </a:prstGeom>
          <a:solidFill xmlns:a="http://schemas.openxmlformats.org/drawingml/2006/main">
            <a:srgbClr val="0B1F36"/>
          </a:solidFill>
          <a:ln xmlns:a="http://schemas.openxmlformats.org/drawingml/2006/main" w="9525">
            <a:solidFill>
              <a:srgbClr val="0B1F36"/>
            </a:solidFill>
            <a:prstDash val="solid"/>
          </a:ln>
        </p:spPr>
      </p:sp>
      <p:sp>
        <p:nvSpPr>
          <p:cNvPr id="11" name="statement-side-title">
            <a:extLst xmlns:a="http://schemas.openxmlformats.org/drawingml/2006/main">
              <a:ext uri="{FF2B5EF4-FFF2-40B4-BE49-F238E27FC236}">
                <a16:creationId xmlns:a16="http://schemas.microsoft.com/office/drawing/2014/main" id="{5820CE42-3865-4AE1-91AA-11EA8B4CD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2476500"/>
            <a:ext cx="27432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Ожидаемый ответ</a:t>
            </a:r>
          </a:p>
        </p:txBody>
      </p:sp>
      <p:sp>
        <p:nvSpPr>
          <p:cNvPr id="12" name="statement-side-body">
            <a:extLst xmlns:a="http://schemas.openxmlformats.org/drawingml/2006/main">
              <a:ext uri="{FF2B5EF4-FFF2-40B4-BE49-F238E27FC236}">
                <a16:creationId xmlns:a16="http://schemas.microsoft.com/office/drawing/2014/main" id="{29E522F7-151F-411D-94BC-1D7C73F74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34400" y="3486150"/>
            <a:ext cx="2743200" cy="2209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Работник называет безопасное первое действие, способ сообщения и дальнейший маршрут.</a:t>
            </a:r>
          </a:p>
        </p:txBody>
      </p:sp>
    </p:spTree>
    <p:extLst>
      <p:ext uri="{BB962C8B-B14F-4D97-AF65-F5344CB8AC3E}">
        <p14:creationId xmlns:p14="http://schemas.microsoft.com/office/powerpoint/2010/main" val="122198743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28918C2-69E7-440C-80B5-F94B09556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0819C7E4-4004-4C31-B12E-6A9C833AD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вводного инструктажа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585644C3-F432-4246-8B17-1F1D512DEB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09d9434d72495e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31CBD326-4311-4068-A14A-C3D28B569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ОФОРМЛЕНИЕ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240E961-F74C-4EB3-9768-ED3DBD7AC4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961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Результат инструктажа должен быть подтвержден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AA748306-E05F-41BE-8382-EB33A5EA9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Форма фиксации определяется действующими правилами и порядком работодателя.</a:t>
            </a:r>
          </a:p>
        </p:txBody>
      </p:sp>
      <p:sp>
        <p:nvSpPr>
          <p:cNvPr id="8" name="check-row-1-1">
            <a:extLst xmlns:a="http://schemas.openxmlformats.org/drawingml/2006/main">
              <a:ext uri="{FF2B5EF4-FFF2-40B4-BE49-F238E27FC236}">
                <a16:creationId xmlns:a16="http://schemas.microsoft.com/office/drawing/2014/main" id="{13D00399-CF71-44B7-A7DB-51D9A2FB2B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check-marker-1-1">
            <a:extLst xmlns:a="http://schemas.openxmlformats.org/drawingml/2006/main">
              <a:ext uri="{FF2B5EF4-FFF2-40B4-BE49-F238E27FC236}">
                <a16:creationId xmlns:a16="http://schemas.microsoft.com/office/drawing/2014/main" id="{C31FD974-6595-4749-AB88-C8C6050A9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DD8BE3-114C-436A-B7A7-EB2935DDB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check-label-1-1">
            <a:extLst xmlns:a="http://schemas.openxmlformats.org/drawingml/2006/main">
              <a:ext uri="{FF2B5EF4-FFF2-40B4-BE49-F238E27FC236}">
                <a16:creationId xmlns:a16="http://schemas.microsoft.com/office/drawing/2014/main" id="{3597BE6B-263F-4249-8E61-124AB8A331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Дата и вид инструктажа</a:t>
            </a:r>
          </a:p>
        </p:txBody>
      </p:sp>
      <p:sp>
        <p:nvSpPr>
          <p:cNvPr id="12" name="check-row-1-2">
            <a:extLst xmlns:a="http://schemas.openxmlformats.org/drawingml/2006/main">
              <a:ext uri="{FF2B5EF4-FFF2-40B4-BE49-F238E27FC236}">
                <a16:creationId xmlns:a16="http://schemas.microsoft.com/office/drawing/2014/main" id="{FB979D88-87A6-4594-8EA9-6B9A3A34E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heck-marker-1-2">
            <a:extLst xmlns:a="http://schemas.openxmlformats.org/drawingml/2006/main">
              <a:ext uri="{FF2B5EF4-FFF2-40B4-BE49-F238E27FC236}">
                <a16:creationId xmlns:a16="http://schemas.microsoft.com/office/drawing/2014/main" id="{C9313F6D-FF58-44A5-9BCA-8131266F6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2782B79-A278-41AE-914A-9453555CD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check-label-1-2">
            <a:extLst xmlns:a="http://schemas.openxmlformats.org/drawingml/2006/main">
              <a:ext uri="{FF2B5EF4-FFF2-40B4-BE49-F238E27FC236}">
                <a16:creationId xmlns:a16="http://schemas.microsoft.com/office/drawing/2014/main" id="{22610D59-4258-4F8C-9D11-0A51F882E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Сведения об инструктируемом</a:t>
            </a:r>
          </a:p>
        </p:txBody>
      </p:sp>
      <p:sp>
        <p:nvSpPr>
          <p:cNvPr id="16" name="check-row-1-3">
            <a:extLst xmlns:a="http://schemas.openxmlformats.org/drawingml/2006/main">
              <a:ext uri="{FF2B5EF4-FFF2-40B4-BE49-F238E27FC236}">
                <a16:creationId xmlns:a16="http://schemas.microsoft.com/office/drawing/2014/main" id="{2E332AA8-219E-479E-B3F8-A3A997212B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check-marker-1-3">
            <a:extLst xmlns:a="http://schemas.openxmlformats.org/drawingml/2006/main">
              <a:ext uri="{FF2B5EF4-FFF2-40B4-BE49-F238E27FC236}">
                <a16:creationId xmlns:a16="http://schemas.microsoft.com/office/drawing/2014/main" id="{186F6B24-DF82-4AC0-92C6-273AFE30E3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8DE8EFA-497D-43CA-B27A-E984329627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check-label-1-3">
            <a:extLst xmlns:a="http://schemas.openxmlformats.org/drawingml/2006/main">
              <a:ext uri="{FF2B5EF4-FFF2-40B4-BE49-F238E27FC236}">
                <a16:creationId xmlns:a16="http://schemas.microsoft.com/office/drawing/2014/main" id="{922D21CA-75AB-48D5-9CCE-0DE266B00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Сведения об инструктирующем</a:t>
            </a:r>
          </a:p>
        </p:txBody>
      </p:sp>
      <p:sp>
        <p:nvSpPr>
          <p:cNvPr id="20" name="check-row-2-1">
            <a:extLst xmlns:a="http://schemas.openxmlformats.org/drawingml/2006/main">
              <a:ext uri="{FF2B5EF4-FFF2-40B4-BE49-F238E27FC236}">
                <a16:creationId xmlns:a16="http://schemas.microsoft.com/office/drawing/2014/main" id="{FC5B555F-3202-44DF-A345-D01A12BDD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check-marker-2-1">
            <a:extLst xmlns:a="http://schemas.openxmlformats.org/drawingml/2006/main">
              <a:ext uri="{FF2B5EF4-FFF2-40B4-BE49-F238E27FC236}">
                <a16:creationId xmlns:a16="http://schemas.microsoft.com/office/drawing/2014/main" id="{7D573526-C7B3-4203-B935-1F27A4213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621B698-CC62-4146-A3E7-22D91D48B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check-label-2-1">
            <a:extLst xmlns:a="http://schemas.openxmlformats.org/drawingml/2006/main">
              <a:ext uri="{FF2B5EF4-FFF2-40B4-BE49-F238E27FC236}">
                <a16:creationId xmlns:a16="http://schemas.microsoft.com/office/drawing/2014/main" id="{A5AAE4C5-588F-4D29-8A15-CE19C9BF4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Результат проверки знаний</a:t>
            </a:r>
          </a:p>
        </p:txBody>
      </p:sp>
      <p:sp>
        <p:nvSpPr>
          <p:cNvPr id="24" name="check-row-2-2">
            <a:extLst xmlns:a="http://schemas.openxmlformats.org/drawingml/2006/main">
              <a:ext uri="{FF2B5EF4-FFF2-40B4-BE49-F238E27FC236}">
                <a16:creationId xmlns:a16="http://schemas.microsoft.com/office/drawing/2014/main" id="{3BC20290-F306-4FD1-881D-D84CED69B3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check-marker-2-2">
            <a:extLst xmlns:a="http://schemas.openxmlformats.org/drawingml/2006/main">
              <a:ext uri="{FF2B5EF4-FFF2-40B4-BE49-F238E27FC236}">
                <a16:creationId xmlns:a16="http://schemas.microsoft.com/office/drawing/2014/main" id="{618F6238-0EE7-471C-9C2C-7F50F9691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648568C-5A81-4A4F-BEFB-BE1DF83867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check-label-2-2">
            <a:extLst xmlns:a="http://schemas.openxmlformats.org/drawingml/2006/main">
              <a:ext uri="{FF2B5EF4-FFF2-40B4-BE49-F238E27FC236}">
                <a16:creationId xmlns:a16="http://schemas.microsoft.com/office/drawing/2014/main" id="{614976BB-F066-41FC-8A46-7A6A58B49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Подписи или допустимое электронное подтверждение</a:t>
            </a:r>
          </a:p>
        </p:txBody>
      </p:sp>
      <p:sp>
        <p:nvSpPr>
          <p:cNvPr id="28" name="check-row-2-3">
            <a:extLst xmlns:a="http://schemas.openxmlformats.org/drawingml/2006/main">
              <a:ext uri="{FF2B5EF4-FFF2-40B4-BE49-F238E27FC236}">
                <a16:creationId xmlns:a16="http://schemas.microsoft.com/office/drawing/2014/main" id="{C43288A0-FA2F-47DC-A1A2-C24860E76D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9" name="check-marker-2-3">
            <a:extLst xmlns:a="http://schemas.openxmlformats.org/drawingml/2006/main">
              <a:ext uri="{FF2B5EF4-FFF2-40B4-BE49-F238E27FC236}">
                <a16:creationId xmlns:a16="http://schemas.microsoft.com/office/drawing/2014/main" id="{169427C2-9271-4B10-BBAF-365A7251E4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25AFB09-C8CA-4FE9-B87F-84F780DCB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1" name="check-label-2-3">
            <a:extLst xmlns:a="http://schemas.openxmlformats.org/drawingml/2006/main">
              <a:ext uri="{FF2B5EF4-FFF2-40B4-BE49-F238E27FC236}">
                <a16:creationId xmlns:a16="http://schemas.microsoft.com/office/drawing/2014/main" id="{366FA4B3-10F1-4440-96D2-600D24B3A9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Связь с последующими этапами допуска</a:t>
            </a:r>
          </a:p>
        </p:txBody>
      </p:sp>
    </p:spTree>
    <p:extLst>
      <p:ext uri="{BB962C8B-B14F-4D97-AF65-F5344CB8AC3E}">
        <p14:creationId xmlns:p14="http://schemas.microsoft.com/office/powerpoint/2010/main" val="32085437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footer-rule">
            <a:extLst xmlns:a="http://schemas.openxmlformats.org/drawingml/2006/main">
              <a:ext uri="{FF2B5EF4-FFF2-40B4-BE49-F238E27FC236}">
                <a16:creationId xmlns:a16="http://schemas.microsoft.com/office/drawing/2014/main" id="{D2D48ECC-B825-414F-BA97-F9E734A69D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24F24B3B-D5A7-4744-851A-26420FB78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вводного инструктажа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7041424D-A16F-4506-A3D1-B647CC74A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pic>
        <p:nvPicPr>
          <p:cNvPr id="2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06d6a4426424373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38473A78-FF14-4E4F-B4D0-3D68E9E6C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САМОПРОВЕРКА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0762911-312E-43F6-B84D-510B9A9A4A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Шесть вопросов перед проведением</a:t>
            </a:r>
          </a:p>
        </p:txBody>
      </p:sp>
      <p:sp>
        <p:nvSpPr>
          <p:cNvPr id="7" name="question-1">
            <a:extLst xmlns:a="http://schemas.openxmlformats.org/drawingml/2006/main">
              <a:ext uri="{FF2B5EF4-FFF2-40B4-BE49-F238E27FC236}">
                <a16:creationId xmlns:a16="http://schemas.microsoft.com/office/drawing/2014/main" id="{38969404-C3A2-4449-8CBE-F3963BE06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9A3596-C853-437F-BEA7-D881E911E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3431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1.</a:t>
            </a:r>
          </a:p>
        </p:txBody>
      </p:sp>
      <p:sp>
        <p:nvSpPr>
          <p:cNvPr id="9" name="question-text-1">
            <a:extLst xmlns:a="http://schemas.openxmlformats.org/drawingml/2006/main">
              <a:ext uri="{FF2B5EF4-FFF2-40B4-BE49-F238E27FC236}">
                <a16:creationId xmlns:a16="http://schemas.microsoft.com/office/drawing/2014/main" id="{FBD2698A-E740-461F-8FB1-018762637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2305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Показаны реальные маршруты?</a:t>
            </a:r>
          </a:p>
        </p:txBody>
      </p:sp>
      <p:sp>
        <p:nvSpPr>
          <p:cNvPr id="10" name="question-2">
            <a:extLst xmlns:a="http://schemas.openxmlformats.org/drawingml/2006/main">
              <a:ext uri="{FF2B5EF4-FFF2-40B4-BE49-F238E27FC236}">
                <a16:creationId xmlns:a16="http://schemas.microsoft.com/office/drawing/2014/main" id="{66A77701-31E7-450D-A919-3DE44DF99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098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5F0406D-A335-44E9-9767-680DAF77E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3431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2.</a:t>
            </a:r>
          </a:p>
        </p:txBody>
      </p:sp>
      <p:sp>
        <p:nvSpPr>
          <p:cNvPr id="12" name="question-text-2">
            <a:extLst xmlns:a="http://schemas.openxmlformats.org/drawingml/2006/main">
              <a:ext uri="{FF2B5EF4-FFF2-40B4-BE49-F238E27FC236}">
                <a16:creationId xmlns:a16="http://schemas.microsoft.com/office/drawing/2014/main" id="{14E3D05E-2B78-4C9F-9427-B042CC8B60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305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Названы общие опасности?</a:t>
            </a:r>
          </a:p>
        </p:txBody>
      </p:sp>
      <p:sp>
        <p:nvSpPr>
          <p:cNvPr id="13" name="question-3">
            <a:extLst xmlns:a="http://schemas.openxmlformats.org/drawingml/2006/main">
              <a:ext uri="{FF2B5EF4-FFF2-40B4-BE49-F238E27FC236}">
                <a16:creationId xmlns:a16="http://schemas.microsoft.com/office/drawing/2014/main" id="{8FF8818C-12C3-4CF4-B252-74C735006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623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FF823F9-F657-44B1-ABD7-EE02EFB92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2956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3.</a:t>
            </a:r>
          </a:p>
        </p:txBody>
      </p:sp>
      <p:sp>
        <p:nvSpPr>
          <p:cNvPr id="15" name="question-text-3">
            <a:extLst xmlns:a="http://schemas.openxmlformats.org/drawingml/2006/main">
              <a:ext uri="{FF2B5EF4-FFF2-40B4-BE49-F238E27FC236}">
                <a16:creationId xmlns:a16="http://schemas.microsoft.com/office/drawing/2014/main" id="{23C20291-FFB7-40F7-964E-84256EBE4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32575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Понятны сигналы и место сбора?</a:t>
            </a:r>
          </a:p>
        </p:txBody>
      </p:sp>
      <p:sp>
        <p:nvSpPr>
          <p:cNvPr id="16" name="question-4">
            <a:extLst xmlns:a="http://schemas.openxmlformats.org/drawingml/2006/main">
              <a:ext uri="{FF2B5EF4-FFF2-40B4-BE49-F238E27FC236}">
                <a16:creationId xmlns:a16="http://schemas.microsoft.com/office/drawing/2014/main" id="{086CEA6E-17C9-423A-8EE4-F565B6FB5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1623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8CA9CA2-075C-42C9-9ED2-FB616F2B49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2956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4.</a:t>
            </a:r>
          </a:p>
        </p:txBody>
      </p:sp>
      <p:sp>
        <p:nvSpPr>
          <p:cNvPr id="18" name="question-text-4">
            <a:extLst xmlns:a="http://schemas.openxmlformats.org/drawingml/2006/main">
              <a:ext uri="{FF2B5EF4-FFF2-40B4-BE49-F238E27FC236}">
                <a16:creationId xmlns:a16="http://schemas.microsoft.com/office/drawing/2014/main" id="{16AFA521-CEB3-4C8D-AB3C-4D753A201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32575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Указано, кому сообщать?</a:t>
            </a:r>
          </a:p>
        </p:txBody>
      </p:sp>
      <p:sp>
        <p:nvSpPr>
          <p:cNvPr id="19" name="question-5">
            <a:extLst xmlns:a="http://schemas.openxmlformats.org/drawingml/2006/main">
              <a:ext uri="{FF2B5EF4-FFF2-40B4-BE49-F238E27FC236}">
                <a16:creationId xmlns:a16="http://schemas.microsoft.com/office/drawing/2014/main" id="{E332652A-F297-4634-B8BF-1560A52DBA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1148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F95E778-6408-4A27-858B-F8734D076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2481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5.</a:t>
            </a:r>
          </a:p>
        </p:txBody>
      </p:sp>
      <p:sp>
        <p:nvSpPr>
          <p:cNvPr id="21" name="question-text-5">
            <a:extLst xmlns:a="http://schemas.openxmlformats.org/drawingml/2006/main">
              <a:ext uri="{FF2B5EF4-FFF2-40B4-BE49-F238E27FC236}">
                <a16:creationId xmlns:a16="http://schemas.microsoft.com/office/drawing/2014/main" id="{58C00DDA-1D03-4E7F-87D5-2CAD08E0A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210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Есть сценарий происшествия?</a:t>
            </a:r>
          </a:p>
        </p:txBody>
      </p:sp>
      <p:sp>
        <p:nvSpPr>
          <p:cNvPr id="22" name="question-6">
            <a:extLst xmlns:a="http://schemas.openxmlformats.org/drawingml/2006/main">
              <a:ext uri="{FF2B5EF4-FFF2-40B4-BE49-F238E27FC236}">
                <a16:creationId xmlns:a16="http://schemas.microsoft.com/office/drawing/2014/main" id="{3628A545-64EE-4103-AF97-2975D5891A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114800"/>
            <a:ext cx="51435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63D20DC-B3EE-43BA-9AC5-7C7043F44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248150"/>
            <a:ext cx="4000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6.</a:t>
            </a:r>
          </a:p>
        </p:txBody>
      </p:sp>
      <p:sp>
        <p:nvSpPr>
          <p:cNvPr id="24" name="question-text-6">
            <a:extLst xmlns:a="http://schemas.openxmlformats.org/drawingml/2006/main">
              <a:ext uri="{FF2B5EF4-FFF2-40B4-BE49-F238E27FC236}">
                <a16:creationId xmlns:a16="http://schemas.microsoft.com/office/drawing/2014/main" id="{89634DA0-1979-4615-86F5-924B10F785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210050"/>
            <a:ext cx="42291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Подготовлена проверка знаний?</a:t>
            </a:r>
          </a:p>
        </p:txBody>
      </p:sp>
    </p:spTree>
    <p:extLst>
      <p:ext uri="{BB962C8B-B14F-4D97-AF65-F5344CB8AC3E}">
        <p14:creationId xmlns:p14="http://schemas.microsoft.com/office/powerpoint/2010/main" val="70984101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footer-rule">
            <a:extLst xmlns:a="http://schemas.openxmlformats.org/drawingml/2006/main">
              <a:ext uri="{FF2B5EF4-FFF2-40B4-BE49-F238E27FC236}">
                <a16:creationId xmlns:a16="http://schemas.microsoft.com/office/drawing/2014/main" id="{A4016038-2857-4B53-8942-D3D7C63052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D220C925-4D49-4932-B4A3-7D6A0CD96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вводного инструктажа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C66B2F7C-4282-4B39-813E-558AA5A33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c9f8e7a454e467c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51A22C7C-6FAB-4B0B-B013-20201EB3E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ФИНАЛЬНЫЙ КОНТРОЛЬ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56433AB-EABE-4059-B202-45B5126B5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Готовая программа отвечает на три вопроса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4A11EB3E-BB52-4FBF-941B-C942448518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Работник должен понимать опасность, действие и способ сообщения.</a:t>
            </a:r>
          </a:p>
        </p:txBody>
      </p:sp>
      <p:sp>
        <p:nvSpPr>
          <p:cNvPr id="8" name="list-badge-1">
            <a:extLst xmlns:a="http://schemas.openxmlformats.org/drawingml/2006/main">
              <a:ext uri="{FF2B5EF4-FFF2-40B4-BE49-F238E27FC236}">
                <a16:creationId xmlns:a16="http://schemas.microsoft.com/office/drawing/2014/main" id="{F27ED669-D019-464A-BC2B-D47A1CE43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list-number-1">
            <a:extLst xmlns:a="http://schemas.openxmlformats.org/drawingml/2006/main">
              <a:ext uri="{FF2B5EF4-FFF2-40B4-BE49-F238E27FC236}">
                <a16:creationId xmlns:a16="http://schemas.microsoft.com/office/drawing/2014/main" id="{4F081AA7-545B-4F7F-B30C-4D70F81D2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list-label-1">
            <a:extLst xmlns:a="http://schemas.openxmlformats.org/drawingml/2006/main">
              <a:ext uri="{FF2B5EF4-FFF2-40B4-BE49-F238E27FC236}">
                <a16:creationId xmlns:a16="http://schemas.microsoft.com/office/drawing/2014/main" id="{B22D73F8-E20B-464C-BF15-E592D5057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7241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Что может причинить вред на общей территории</a:t>
            </a:r>
          </a:p>
        </p:txBody>
      </p:sp>
      <p:sp>
        <p:nvSpPr>
          <p:cNvPr id="11" name="list-badge-2">
            <a:extLst xmlns:a="http://schemas.openxmlformats.org/drawingml/2006/main">
              <a:ext uri="{FF2B5EF4-FFF2-40B4-BE49-F238E27FC236}">
                <a16:creationId xmlns:a16="http://schemas.microsoft.com/office/drawing/2014/main" id="{BA4FB0FA-7E14-4C0B-BEF7-3C7BF70A2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2" name="list-number-2">
            <a:extLst xmlns:a="http://schemas.openxmlformats.org/drawingml/2006/main">
              <a:ext uri="{FF2B5EF4-FFF2-40B4-BE49-F238E27FC236}">
                <a16:creationId xmlns:a16="http://schemas.microsoft.com/office/drawing/2014/main" id="{EB3E6BDC-A18A-4863-AE7D-AABDEFDEF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3" name="list-label-2">
            <a:extLst xmlns:a="http://schemas.openxmlformats.org/drawingml/2006/main">
              <a:ext uri="{FF2B5EF4-FFF2-40B4-BE49-F238E27FC236}">
                <a16:creationId xmlns:a16="http://schemas.microsoft.com/office/drawing/2014/main" id="{B6CE6959-0F05-4486-940F-2BF0D1B210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31470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Как вести себя до начала работы</a:t>
            </a:r>
          </a:p>
        </p:txBody>
      </p:sp>
      <p:sp>
        <p:nvSpPr>
          <p:cNvPr id="14" name="list-badge-3">
            <a:extLst xmlns:a="http://schemas.openxmlformats.org/drawingml/2006/main">
              <a:ext uri="{FF2B5EF4-FFF2-40B4-BE49-F238E27FC236}">
                <a16:creationId xmlns:a16="http://schemas.microsoft.com/office/drawing/2014/main" id="{909120A8-E914-4EDB-A5EE-AAB6C19E9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624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5" name="list-number-3">
            <a:extLst xmlns:a="http://schemas.openxmlformats.org/drawingml/2006/main">
              <a:ext uri="{FF2B5EF4-FFF2-40B4-BE49-F238E27FC236}">
                <a16:creationId xmlns:a16="http://schemas.microsoft.com/office/drawing/2014/main" id="{FEB11FC8-CE12-416D-A0C2-6D08AD8F5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624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list-label-3">
            <a:extLst xmlns:a="http://schemas.openxmlformats.org/drawingml/2006/main">
              <a:ext uri="{FF2B5EF4-FFF2-40B4-BE49-F238E27FC236}">
                <a16:creationId xmlns:a16="http://schemas.microsoft.com/office/drawing/2014/main" id="{BF84A188-2FFD-4866-9BC5-81447D394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9052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Как распознать опасную ситуацию</a:t>
            </a:r>
          </a:p>
        </p:txBody>
      </p:sp>
      <p:sp>
        <p:nvSpPr>
          <p:cNvPr id="17" name="list-badge-4">
            <a:extLst xmlns:a="http://schemas.openxmlformats.org/drawingml/2006/main">
              <a:ext uri="{FF2B5EF4-FFF2-40B4-BE49-F238E27FC236}">
                <a16:creationId xmlns:a16="http://schemas.microsoft.com/office/drawing/2014/main" id="{E9D73C65-5D4B-4CCD-BF71-7CE38E9CC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list-number-4">
            <a:extLst xmlns:a="http://schemas.openxmlformats.org/drawingml/2006/main">
              <a:ext uri="{FF2B5EF4-FFF2-40B4-BE49-F238E27FC236}">
                <a16:creationId xmlns:a16="http://schemas.microsoft.com/office/drawing/2014/main" id="{A1F27FCC-2F9F-4398-A318-7DE7C3BC09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9" name="list-label-4">
            <a:extLst xmlns:a="http://schemas.openxmlformats.org/drawingml/2006/main">
              <a:ext uri="{FF2B5EF4-FFF2-40B4-BE49-F238E27FC236}">
                <a16:creationId xmlns:a16="http://schemas.microsoft.com/office/drawing/2014/main" id="{EBE83056-4B23-4A8D-9771-06065077A4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49580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Что сделать первым</a:t>
            </a:r>
          </a:p>
        </p:txBody>
      </p:sp>
      <p:sp>
        <p:nvSpPr>
          <p:cNvPr id="20" name="list-badge-5">
            <a:extLst xmlns:a="http://schemas.openxmlformats.org/drawingml/2006/main">
              <a:ext uri="{FF2B5EF4-FFF2-40B4-BE49-F238E27FC236}">
                <a16:creationId xmlns:a16="http://schemas.microsoft.com/office/drawing/2014/main" id="{4097D452-54AF-4974-8BA7-1777829FC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list-number-5">
            <a:extLst xmlns:a="http://schemas.openxmlformats.org/drawingml/2006/main">
              <a:ext uri="{FF2B5EF4-FFF2-40B4-BE49-F238E27FC236}">
                <a16:creationId xmlns:a16="http://schemas.microsoft.com/office/drawing/2014/main" id="{3D5ACD7E-42F6-42F1-BFE4-8D5C3521E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2" name="list-label-5">
            <a:extLst xmlns:a="http://schemas.openxmlformats.org/drawingml/2006/main">
              <a:ext uri="{FF2B5EF4-FFF2-40B4-BE49-F238E27FC236}">
                <a16:creationId xmlns:a16="http://schemas.microsoft.com/office/drawing/2014/main" id="{4E174480-361C-4489-81C6-9834A4349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0863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Кому и как сообщить</a:t>
            </a:r>
          </a:p>
        </p:txBody>
      </p:sp>
      <p:sp>
        <p:nvSpPr>
          <p:cNvPr id="23" name="side-callout">
            <a:extLst xmlns:a="http://schemas.openxmlformats.org/drawingml/2006/main">
              <a:ext uri="{FF2B5EF4-FFF2-40B4-BE49-F238E27FC236}">
                <a16:creationId xmlns:a16="http://schemas.microsoft.com/office/drawing/2014/main" id="{DB4D6DFB-66A9-4CD7-8B7A-FE6A4D6CD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724150"/>
            <a:ext cx="2628900" cy="2667000"/>
          </a:xfrm>
          <a:prstGeom xmlns:a="http://schemas.openxmlformats.org/drawingml/2006/main" prst="roundRect">
            <a:avLst>
              <a:gd name="adj" fmla="val 5797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4" name="side-title">
            <a:extLst xmlns:a="http://schemas.openxmlformats.org/drawingml/2006/main">
              <a:ext uri="{FF2B5EF4-FFF2-40B4-BE49-F238E27FC236}">
                <a16:creationId xmlns:a16="http://schemas.microsoft.com/office/drawing/2014/main" id="{EC319B61-9537-4042-91F8-E8B50EE5CF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990850"/>
            <a:ext cx="2057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Критерий качества</a:t>
            </a:r>
          </a:p>
        </p:txBody>
      </p:sp>
      <p:sp>
        <p:nvSpPr>
          <p:cNvPr id="25" name="side-body">
            <a:extLst xmlns:a="http://schemas.openxmlformats.org/drawingml/2006/main">
              <a:ext uri="{FF2B5EF4-FFF2-40B4-BE49-F238E27FC236}">
                <a16:creationId xmlns:a16="http://schemas.microsoft.com/office/drawing/2014/main" id="{E62FEA0D-9848-46C3-8071-81B004CBE2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657600"/>
            <a:ext cx="2057400" cy="1466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7248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После занятия слушатель объясняет правила своими словами и применяет их к ситуации.</a:t>
            </a:r>
          </a:p>
        </p:txBody>
      </p:sp>
    </p:spTree>
    <p:extLst>
      <p:ext uri="{BB962C8B-B14F-4D97-AF65-F5344CB8AC3E}">
        <p14:creationId xmlns:p14="http://schemas.microsoft.com/office/powerpoint/2010/main" val="1882752913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ECF5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bc022a6c482454c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2" name="close-title">
            <a:extLst xmlns:a="http://schemas.openxmlformats.org/drawingml/2006/main">
              <a:ext uri="{FF2B5EF4-FFF2-40B4-BE49-F238E27FC236}">
                <a16:creationId xmlns:a16="http://schemas.microsoft.com/office/drawing/2014/main" id="{B8D0DE79-E787-4028-8B3B-8BA1AA839F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485900"/>
            <a:ext cx="7429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40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40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После инструктажа - зафиксируйте результат</a:t>
            </a:r>
          </a:p>
        </p:txBody>
      </p:sp>
      <p:sp>
        <p:nvSpPr>
          <p:cNvPr id="3" name="close-lead">
            <a:extLst xmlns:a="http://schemas.openxmlformats.org/drawingml/2006/main">
              <a:ext uri="{FF2B5EF4-FFF2-40B4-BE49-F238E27FC236}">
                <a16:creationId xmlns:a16="http://schemas.microsoft.com/office/drawing/2014/main" id="{AE71AE2C-DF05-4C9F-9B00-731F4A3738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162300"/>
            <a:ext cx="723900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1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Проверьте знания, оформите запись и направьте работника на следующий обязательный этап допуска.</a:t>
            </a:r>
          </a:p>
        </p:txBody>
      </p:sp>
      <p:sp>
        <p:nvSpPr>
          <p:cNvPr id="4" name="cta-button">
            <a:extLst xmlns:a="http://schemas.openxmlformats.org/drawingml/2006/main">
              <a:ext uri="{FF2B5EF4-FFF2-40B4-BE49-F238E27FC236}">
                <a16:creationId xmlns:a16="http://schemas.microsoft.com/office/drawing/2014/main" id="{948014A1-BAC6-4F01-BF70-0F4C0E321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4953000" cy="781050"/>
          </a:xfrm>
          <a:prstGeom xmlns:a="http://schemas.openxmlformats.org/drawingml/2006/main" prst="roundRect">
            <a:avLst>
              <a:gd name="adj" fmla="val 1951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A4EC6"/>
            </a:solidFill>
            <a:prstDash val="solid"/>
          </a:ln>
        </p:spPr>
      </p:sp>
      <p:sp>
        <p:nvSpPr>
          <p:cNvPr id="5" name="cta-label">
            <a:extLst xmlns:a="http://schemas.openxmlformats.org/drawingml/2006/main">
              <a:ext uri="{FF2B5EF4-FFF2-40B4-BE49-F238E27FC236}">
                <a16:creationId xmlns:a16="http://schemas.microsoft.com/office/drawing/2014/main" id="{D006DDC4-73DE-4794-9DAD-B7C703288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05350"/>
            <a:ext cx="44577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1A4EC6"/>
                </a:solidFill>
                <a:latin typeface="Arial"/>
                <a:ea typeface="Arial"/>
                <a:cs typeface="Arial"/>
                <a:hlinkClick xmlns:r="http://schemas.openxmlformats.org/officeDocument/2006/relationships" r:id="Re20750ba6b7f42a7"/>
              </a:rPr>
              <a:t>Открыть СОТик</a:t>
            </a:r>
          </a:p>
        </p:txBody>
      </p:sp>
      <p:sp>
        <p:nvSpPr>
          <p:cNvPr id="6" name="close-actions">
            <a:extLst xmlns:a="http://schemas.openxmlformats.org/drawingml/2006/main">
              <a:ext uri="{FF2B5EF4-FFF2-40B4-BE49-F238E27FC236}">
                <a16:creationId xmlns:a16="http://schemas.microsoft.com/office/drawing/2014/main" id="{AC538F32-3771-4C89-AA2A-AD3FB6C51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1676400"/>
            <a:ext cx="3009900" cy="3638550"/>
          </a:xfrm>
          <a:prstGeom xmlns:a="http://schemas.openxmlformats.org/drawingml/2006/main" prst="roundRect">
            <a:avLst>
              <a:gd name="adj" fmla="val 506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8FA40DE-1FEB-41CA-A213-92F2612E5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000250"/>
            <a:ext cx="2400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После подготовки</a:t>
            </a:r>
          </a:p>
        </p:txBody>
      </p:sp>
      <p:sp>
        <p:nvSpPr>
          <p:cNvPr id="8" name="close-action-1">
            <a:extLst xmlns:a="http://schemas.openxmlformats.org/drawingml/2006/main">
              <a:ext uri="{FF2B5EF4-FFF2-40B4-BE49-F238E27FC236}">
                <a16:creationId xmlns:a16="http://schemas.microsoft.com/office/drawing/2014/main" id="{95461507-33C7-464C-B226-54FAF90FB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781300"/>
            <a:ext cx="3429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C8F8283-EA9B-43F8-BC51-F18C257CE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278130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B8B25E8-4F72-4C35-BF19-A94CB3AF8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2724150"/>
            <a:ext cx="1809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Проверить знания</a:t>
            </a:r>
          </a:p>
        </p:txBody>
      </p:sp>
      <p:sp>
        <p:nvSpPr>
          <p:cNvPr id="11" name="close-action-2">
            <a:extLst xmlns:a="http://schemas.openxmlformats.org/drawingml/2006/main">
              <a:ext uri="{FF2B5EF4-FFF2-40B4-BE49-F238E27FC236}">
                <a16:creationId xmlns:a16="http://schemas.microsoft.com/office/drawing/2014/main" id="{6B2B30CA-AD03-473F-9610-55735D3988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505200"/>
            <a:ext cx="3429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2403BB-9BF6-43D0-A6A3-F7D9D5C2E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50520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4CFFC48-2164-4EF8-80ED-7FB2E65A2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3448050"/>
            <a:ext cx="1809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Оформить запись</a:t>
            </a:r>
          </a:p>
        </p:txBody>
      </p:sp>
      <p:sp>
        <p:nvSpPr>
          <p:cNvPr id="14" name="close-action-3">
            <a:extLst xmlns:a="http://schemas.openxmlformats.org/drawingml/2006/main">
              <a:ext uri="{FF2B5EF4-FFF2-40B4-BE49-F238E27FC236}">
                <a16:creationId xmlns:a16="http://schemas.microsoft.com/office/drawing/2014/main" id="{14C349C8-C6D5-430C-8745-8477427D9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4229100"/>
            <a:ext cx="342900" cy="34290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022D0ED-5E0C-40C5-B0BD-C40C4CF4F6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4229100"/>
            <a:ext cx="3429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B3702F5-8B91-4738-9C38-7E6B1612A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72600" y="4171950"/>
            <a:ext cx="1809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5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Назначить следующий этап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3EAB926-E903-448C-9C5C-B9314BD02B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33305527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footer-rule">
            <a:extLst xmlns:a="http://schemas.openxmlformats.org/drawingml/2006/main">
              <a:ext uri="{FF2B5EF4-FFF2-40B4-BE49-F238E27FC236}">
                <a16:creationId xmlns:a16="http://schemas.microsoft.com/office/drawing/2014/main" id="{871AF60E-F4F1-46F9-9159-D1CA8FF16E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CC9C3E89-62D6-420C-8739-E374E8D0D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вводного инструктажа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FB41C108-2272-4C6D-9720-8F50A72DEC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25901a9267f46e1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31F03918-06F6-41CB-B840-0C38C43C60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ПОДГОТОВКА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D7F1C78-33D7-47E6-9C00-75E9AAFFB3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Сначала соберите сведения об организации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E8A5CC05-900E-4264-BAB0-DA91C9B30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Обобщенная основа становится программой после добавления локальных данных.</a:t>
            </a:r>
          </a:p>
        </p:txBody>
      </p:sp>
      <p:sp>
        <p:nvSpPr>
          <p:cNvPr id="8" name="list-badge-1">
            <a:extLst xmlns:a="http://schemas.openxmlformats.org/drawingml/2006/main">
              <a:ext uri="{FF2B5EF4-FFF2-40B4-BE49-F238E27FC236}">
                <a16:creationId xmlns:a16="http://schemas.microsoft.com/office/drawing/2014/main" id="{DDF19291-536C-4F30-9DB8-85FD38DCA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list-number-1">
            <a:extLst xmlns:a="http://schemas.openxmlformats.org/drawingml/2006/main">
              <a:ext uri="{FF2B5EF4-FFF2-40B4-BE49-F238E27FC236}">
                <a16:creationId xmlns:a16="http://schemas.microsoft.com/office/drawing/2014/main" id="{959BF1C1-655B-4584-A847-315D0352B8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list-label-1">
            <a:extLst xmlns:a="http://schemas.openxmlformats.org/drawingml/2006/main">
              <a:ext uri="{FF2B5EF4-FFF2-40B4-BE49-F238E27FC236}">
                <a16:creationId xmlns:a16="http://schemas.microsoft.com/office/drawing/2014/main" id="{DE6A536D-BA42-45D3-878A-84BFC26031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7241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Наименование, адрес и виды деятельности</a:t>
            </a:r>
          </a:p>
        </p:txBody>
      </p:sp>
      <p:sp>
        <p:nvSpPr>
          <p:cNvPr id="11" name="list-badge-2">
            <a:extLst xmlns:a="http://schemas.openxmlformats.org/drawingml/2006/main">
              <a:ext uri="{FF2B5EF4-FFF2-40B4-BE49-F238E27FC236}">
                <a16:creationId xmlns:a16="http://schemas.microsoft.com/office/drawing/2014/main" id="{6C717EAC-F9D8-471C-99A1-54A00053B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2" name="list-number-2">
            <a:extLst xmlns:a="http://schemas.openxmlformats.org/drawingml/2006/main">
              <a:ext uri="{FF2B5EF4-FFF2-40B4-BE49-F238E27FC236}">
                <a16:creationId xmlns:a16="http://schemas.microsoft.com/office/drawing/2014/main" id="{CEED3F95-C2CB-443B-86E7-0B2283FF33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3" name="list-label-2">
            <a:extLst xmlns:a="http://schemas.openxmlformats.org/drawingml/2006/main">
              <a:ext uri="{FF2B5EF4-FFF2-40B4-BE49-F238E27FC236}">
                <a16:creationId xmlns:a16="http://schemas.microsoft.com/office/drawing/2014/main" id="{7318898C-CE49-4A2C-98F4-EACD48531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31470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Ответственные лица и способы связи</a:t>
            </a:r>
          </a:p>
        </p:txBody>
      </p:sp>
      <p:sp>
        <p:nvSpPr>
          <p:cNvPr id="14" name="list-badge-3">
            <a:extLst xmlns:a="http://schemas.openxmlformats.org/drawingml/2006/main">
              <a:ext uri="{FF2B5EF4-FFF2-40B4-BE49-F238E27FC236}">
                <a16:creationId xmlns:a16="http://schemas.microsoft.com/office/drawing/2014/main" id="{A9080406-4266-4814-BF8D-0CC2A4200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624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5" name="list-number-3">
            <a:extLst xmlns:a="http://schemas.openxmlformats.org/drawingml/2006/main">
              <a:ext uri="{FF2B5EF4-FFF2-40B4-BE49-F238E27FC236}">
                <a16:creationId xmlns:a16="http://schemas.microsoft.com/office/drawing/2014/main" id="{94E90EDA-5C9D-4828-9415-B33469DFD5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624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list-label-3">
            <a:extLst xmlns:a="http://schemas.openxmlformats.org/drawingml/2006/main">
              <a:ext uri="{FF2B5EF4-FFF2-40B4-BE49-F238E27FC236}">
                <a16:creationId xmlns:a16="http://schemas.microsoft.com/office/drawing/2014/main" id="{88550C15-8418-469B-A024-7104A687FA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9052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Территория, службы и бытовые помещения</a:t>
            </a:r>
          </a:p>
        </p:txBody>
      </p:sp>
      <p:sp>
        <p:nvSpPr>
          <p:cNvPr id="17" name="list-badge-4">
            <a:extLst xmlns:a="http://schemas.openxmlformats.org/drawingml/2006/main">
              <a:ext uri="{FF2B5EF4-FFF2-40B4-BE49-F238E27FC236}">
                <a16:creationId xmlns:a16="http://schemas.microsoft.com/office/drawing/2014/main" id="{092E443D-B9B6-4ABC-B73B-48B4BA8CF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list-number-4">
            <a:extLst xmlns:a="http://schemas.openxmlformats.org/drawingml/2006/main">
              <a:ext uri="{FF2B5EF4-FFF2-40B4-BE49-F238E27FC236}">
                <a16:creationId xmlns:a16="http://schemas.microsoft.com/office/drawing/2014/main" id="{69228C1F-518B-461F-AA23-A63D1E363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9" name="list-label-4">
            <a:extLst xmlns:a="http://schemas.openxmlformats.org/drawingml/2006/main">
              <a:ext uri="{FF2B5EF4-FFF2-40B4-BE49-F238E27FC236}">
                <a16:creationId xmlns:a16="http://schemas.microsoft.com/office/drawing/2014/main" id="{BE1A7FA3-6734-493D-BF8E-264B463ED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49580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Общие опасности, сигналы и маршруты</a:t>
            </a:r>
          </a:p>
        </p:txBody>
      </p:sp>
      <p:sp>
        <p:nvSpPr>
          <p:cNvPr id="20" name="list-badge-5">
            <a:extLst xmlns:a="http://schemas.openxmlformats.org/drawingml/2006/main">
              <a:ext uri="{FF2B5EF4-FFF2-40B4-BE49-F238E27FC236}">
                <a16:creationId xmlns:a16="http://schemas.microsoft.com/office/drawing/2014/main" id="{FB82A601-63A5-4DC1-862C-31C188A69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list-number-5">
            <a:extLst xmlns:a="http://schemas.openxmlformats.org/drawingml/2006/main">
              <a:ext uri="{FF2B5EF4-FFF2-40B4-BE49-F238E27FC236}">
                <a16:creationId xmlns:a16="http://schemas.microsoft.com/office/drawing/2014/main" id="{E153F2F6-88D5-4908-9CC8-4E631BC52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2" name="list-label-5">
            <a:extLst xmlns:a="http://schemas.openxmlformats.org/drawingml/2006/main">
              <a:ext uri="{FF2B5EF4-FFF2-40B4-BE49-F238E27FC236}">
                <a16:creationId xmlns:a16="http://schemas.microsoft.com/office/drawing/2014/main" id="{F6730271-3051-4C8E-BA60-0793E94D6A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0863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Действия при аварии и происшествии</a:t>
            </a:r>
          </a:p>
        </p:txBody>
      </p:sp>
      <p:sp>
        <p:nvSpPr>
          <p:cNvPr id="23" name="side-callout">
            <a:extLst xmlns:a="http://schemas.openxmlformats.org/drawingml/2006/main">
              <a:ext uri="{FF2B5EF4-FFF2-40B4-BE49-F238E27FC236}">
                <a16:creationId xmlns:a16="http://schemas.microsoft.com/office/drawing/2014/main" id="{4BB8E7E3-17E5-44B7-B6E8-74C7563FCD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724150"/>
            <a:ext cx="2628900" cy="2857500"/>
          </a:xfrm>
          <a:prstGeom xmlns:a="http://schemas.openxmlformats.org/drawingml/2006/main" prst="roundRect">
            <a:avLst>
              <a:gd name="adj" fmla="val 5797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4" name="side-title">
            <a:extLst xmlns:a="http://schemas.openxmlformats.org/drawingml/2006/main">
              <a:ext uri="{FF2B5EF4-FFF2-40B4-BE49-F238E27FC236}">
                <a16:creationId xmlns:a16="http://schemas.microsoft.com/office/drawing/2014/main" id="{D1ABF3AF-22B6-4674-8ADA-02129562AC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990850"/>
            <a:ext cx="2057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Главный критерий</a:t>
            </a:r>
          </a:p>
        </p:txBody>
      </p:sp>
      <p:sp>
        <p:nvSpPr>
          <p:cNvPr id="25" name="side-body">
            <a:extLst xmlns:a="http://schemas.openxmlformats.org/drawingml/2006/main">
              <a:ext uri="{FF2B5EF4-FFF2-40B4-BE49-F238E27FC236}">
                <a16:creationId xmlns:a16="http://schemas.microsoft.com/office/drawing/2014/main" id="{B892C7DC-95F8-4440-BA90-5CA8908E9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657600"/>
            <a:ext cx="2057400" cy="1657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Работник должен услышать реальные сведения своей организации, а не только общие правила.</a:t>
            </a:r>
          </a:p>
        </p:txBody>
      </p:sp>
    </p:spTree>
    <p:extLst>
      <p:ext uri="{BB962C8B-B14F-4D97-AF65-F5344CB8AC3E}">
        <p14:creationId xmlns:p14="http://schemas.microsoft.com/office/powerpoint/2010/main" val="159583189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footer-rule">
            <a:extLst xmlns:a="http://schemas.openxmlformats.org/drawingml/2006/main">
              <a:ext uri="{FF2B5EF4-FFF2-40B4-BE49-F238E27FC236}">
                <a16:creationId xmlns:a16="http://schemas.microsoft.com/office/drawing/2014/main" id="{F7BF4A4F-7234-4582-9FAA-1DFB84ED2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C0272012-49DA-4073-93AE-DED25ECA3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вводного инструктажа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91E18378-ECB5-4BD2-98F6-7B60C789DA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pic>
        <p:nvPicPr>
          <p:cNvPr id="3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1210cde1764242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CB2684ED-F96C-4075-9676-831FA8748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ПРОГРАММА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0D2A0F3-FA7F-43AB-8AD6-A090C788CC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Постройте занятие вокруг действий работника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531FA1DE-9F15-400E-8FB1-38B0DF045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Каждый тематический блок должен завершаться понятным правилом поведения.</a:t>
            </a:r>
          </a:p>
        </p:txBody>
      </p:sp>
      <p:sp>
        <p:nvSpPr>
          <p:cNvPr id="8" name="step-1">
            <a:extLst xmlns:a="http://schemas.openxmlformats.org/drawingml/2006/main">
              <a:ext uri="{FF2B5EF4-FFF2-40B4-BE49-F238E27FC236}">
                <a16:creationId xmlns:a16="http://schemas.microsoft.com/office/drawing/2014/main" id="{DD6C2B27-EB92-4810-A1FD-12F1F6A11E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2614613" cy="327660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step-badge-1">
            <a:extLst xmlns:a="http://schemas.openxmlformats.org/drawingml/2006/main">
              <a:ext uri="{FF2B5EF4-FFF2-40B4-BE49-F238E27FC236}">
                <a16:creationId xmlns:a16="http://schemas.microsoft.com/office/drawing/2014/main" id="{AF3E345E-54B3-4900-B9F8-1E8A44FAF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93370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F6BA05D-28C6-43C4-97A3-7E5FCA66F2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9337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1" name="step-title-1">
            <a:extLst xmlns:a="http://schemas.openxmlformats.org/drawingml/2006/main">
              <a:ext uri="{FF2B5EF4-FFF2-40B4-BE49-F238E27FC236}">
                <a16:creationId xmlns:a16="http://schemas.microsoft.com/office/drawing/2014/main" id="{FD271798-AFA9-4422-A993-C356197209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56235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Объяснить</a:t>
            </a:r>
          </a:p>
        </p:txBody>
      </p:sp>
      <p:sp>
        <p:nvSpPr>
          <p:cNvPr id="12" name="step-body-1">
            <a:extLst xmlns:a="http://schemas.openxmlformats.org/drawingml/2006/main">
              <a:ext uri="{FF2B5EF4-FFF2-40B4-BE49-F238E27FC236}">
                <a16:creationId xmlns:a16="http://schemas.microsoft.com/office/drawing/2014/main" id="{5400D0D8-5C35-4E1B-AF29-B52704E99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552950"/>
            <a:ext cx="2195513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Коротко раскрыть правило и его смысл.</a:t>
            </a:r>
          </a:p>
        </p:txBody>
      </p:sp>
      <p:sp>
        <p:nvSpPr>
          <p:cNvPr id="13" name="step-2">
            <a:extLst xmlns:a="http://schemas.openxmlformats.org/drawingml/2006/main">
              <a:ext uri="{FF2B5EF4-FFF2-40B4-BE49-F238E27FC236}">
                <a16:creationId xmlns:a16="http://schemas.microsoft.com/office/drawing/2014/main" id="{F8BF525E-1A81-4F8F-BE3D-6D197AEB21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5663" y="2724150"/>
            <a:ext cx="2614613" cy="327660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4" name="step-badge-2">
            <a:extLst xmlns:a="http://schemas.openxmlformats.org/drawingml/2006/main">
              <a:ext uri="{FF2B5EF4-FFF2-40B4-BE49-F238E27FC236}">
                <a16:creationId xmlns:a16="http://schemas.microsoft.com/office/drawing/2014/main" id="{17F6110F-9862-473A-985C-3EAFF5B57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93370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98925F5-5C2C-4CD8-94FE-89C21564B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9337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6" name="step-title-2">
            <a:extLst xmlns:a="http://schemas.openxmlformats.org/drawingml/2006/main">
              <a:ext uri="{FF2B5EF4-FFF2-40B4-BE49-F238E27FC236}">
                <a16:creationId xmlns:a16="http://schemas.microsoft.com/office/drawing/2014/main" id="{AFFFB43A-709A-4EE1-A5D5-AB8050759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356235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Показать</a:t>
            </a:r>
          </a:p>
        </p:txBody>
      </p:sp>
      <p:sp>
        <p:nvSpPr>
          <p:cNvPr id="17" name="step-body-2">
            <a:extLst xmlns:a="http://schemas.openxmlformats.org/drawingml/2006/main">
              <a:ext uri="{FF2B5EF4-FFF2-40B4-BE49-F238E27FC236}">
                <a16:creationId xmlns:a16="http://schemas.microsoft.com/office/drawing/2014/main" id="{788FF058-16C5-4FFF-854D-13826CF361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4552950"/>
            <a:ext cx="2195513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Связать правило с реальным местом, знаком или документом.</a:t>
            </a:r>
          </a:p>
        </p:txBody>
      </p:sp>
      <p:sp>
        <p:nvSpPr>
          <p:cNvPr id="18" name="step-3">
            <a:extLst xmlns:a="http://schemas.openxmlformats.org/drawingml/2006/main">
              <a:ext uri="{FF2B5EF4-FFF2-40B4-BE49-F238E27FC236}">
                <a16:creationId xmlns:a16="http://schemas.microsoft.com/office/drawing/2014/main" id="{0202DBF8-93A9-4C63-BDC5-675D91D48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724150"/>
            <a:ext cx="2614613" cy="327660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9" name="step-badge-3">
            <a:extLst xmlns:a="http://schemas.openxmlformats.org/drawingml/2006/main">
              <a:ext uri="{FF2B5EF4-FFF2-40B4-BE49-F238E27FC236}">
                <a16:creationId xmlns:a16="http://schemas.microsoft.com/office/drawing/2014/main" id="{C6930DE6-2C37-4BBD-84C8-E141F6C7F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93370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784DFB8-14F5-41E4-8455-E98563840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9337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1" name="step-title-3">
            <a:extLst xmlns:a="http://schemas.openxmlformats.org/drawingml/2006/main">
              <a:ext uri="{FF2B5EF4-FFF2-40B4-BE49-F238E27FC236}">
                <a16:creationId xmlns:a16="http://schemas.microsoft.com/office/drawing/2014/main" id="{AF7DEC89-3840-47EE-B709-2B0B9363D7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56235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Разобрать</a:t>
            </a:r>
          </a:p>
        </p:txBody>
      </p:sp>
      <p:sp>
        <p:nvSpPr>
          <p:cNvPr id="22" name="step-body-3">
            <a:extLst xmlns:a="http://schemas.openxmlformats.org/drawingml/2006/main">
              <a:ext uri="{FF2B5EF4-FFF2-40B4-BE49-F238E27FC236}">
                <a16:creationId xmlns:a16="http://schemas.microsoft.com/office/drawing/2014/main" id="{1470CB00-40CD-4580-8427-1A66CA11D8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552950"/>
            <a:ext cx="2195513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Рассмотреть типовую опасную ситуацию.</a:t>
            </a:r>
          </a:p>
        </p:txBody>
      </p:sp>
      <p:sp>
        <p:nvSpPr>
          <p:cNvPr id="23" name="step-4">
            <a:extLst xmlns:a="http://schemas.openxmlformats.org/drawingml/2006/main">
              <a:ext uri="{FF2B5EF4-FFF2-40B4-BE49-F238E27FC236}">
                <a16:creationId xmlns:a16="http://schemas.microsoft.com/office/drawing/2014/main" id="{3BC07072-F80A-4387-9460-2215154E3F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7788" y="2724150"/>
            <a:ext cx="2614613" cy="327660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4" name="step-badge-4">
            <a:extLst xmlns:a="http://schemas.openxmlformats.org/drawingml/2006/main">
              <a:ext uri="{FF2B5EF4-FFF2-40B4-BE49-F238E27FC236}">
                <a16:creationId xmlns:a16="http://schemas.microsoft.com/office/drawing/2014/main" id="{F2169EC1-1EE7-4F78-AA43-E7E0DE6205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93370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67E70BE-0BFA-44AF-8D7A-5B8763F7D1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9337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6" name="step-title-4">
            <a:extLst xmlns:a="http://schemas.openxmlformats.org/drawingml/2006/main">
              <a:ext uri="{FF2B5EF4-FFF2-40B4-BE49-F238E27FC236}">
                <a16:creationId xmlns:a16="http://schemas.microsoft.com/office/drawing/2014/main" id="{BE97A964-3BA7-4AD2-A4E1-034ED5665F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356235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Проверить</a:t>
            </a:r>
          </a:p>
        </p:txBody>
      </p:sp>
      <p:sp>
        <p:nvSpPr>
          <p:cNvPr id="27" name="step-body-4">
            <a:extLst xmlns:a="http://schemas.openxmlformats.org/drawingml/2006/main">
              <a:ext uri="{FF2B5EF4-FFF2-40B4-BE49-F238E27FC236}">
                <a16:creationId xmlns:a16="http://schemas.microsoft.com/office/drawing/2014/main" id="{38137433-B97E-4E46-B07B-E9E43C3256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4552950"/>
            <a:ext cx="2195513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Попросить назвать или показать правильное действие.</a:t>
            </a:r>
          </a:p>
        </p:txBody>
      </p:sp>
    </p:spTree>
    <p:extLst>
      <p:ext uri="{BB962C8B-B14F-4D97-AF65-F5344CB8AC3E}">
        <p14:creationId xmlns:p14="http://schemas.microsoft.com/office/powerpoint/2010/main" val="196145721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0590F876-DC17-4E62-9B20-B77EBF76F0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D2BBF871-61F9-4597-BF3E-FD4850C694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вводного инструктажа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5C88DA6E-E923-414A-AC1A-818F7AC3F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pic>
        <p:nvPicPr>
          <p:cNvPr id="2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9745b25822d43ed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1C44C386-8210-474E-9CFA-6B60E9FCE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АУДИТОРИЯ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AF9D258-ED4B-4F3A-AEFA-38C7B4A003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Учитывайте, кого инструктируете</a:t>
            </a:r>
          </a:p>
        </p:txBody>
      </p:sp>
      <p:sp>
        <p:nvSpPr>
          <p:cNvPr id="7" name="card-1">
            <a:extLst xmlns:a="http://schemas.openxmlformats.org/drawingml/2006/main">
              <a:ext uri="{FF2B5EF4-FFF2-40B4-BE49-F238E27FC236}">
                <a16:creationId xmlns:a16="http://schemas.microsoft.com/office/drawing/2014/main" id="{5AFBBF5B-B435-4CDF-AFF0-ACDF1E1DB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3505200" cy="37909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card-badge-1">
            <a:extLst xmlns:a="http://schemas.openxmlformats.org/drawingml/2006/main">
              <a:ext uri="{FF2B5EF4-FFF2-40B4-BE49-F238E27FC236}">
                <a16:creationId xmlns:a16="http://schemas.microsoft.com/office/drawing/2014/main" id="{CAA7A51B-C0CE-42AD-8D32-EBCE026BE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099A366-8B6A-4915-944F-ABE0AEF4B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card-title-1">
            <a:extLst xmlns:a="http://schemas.openxmlformats.org/drawingml/2006/main">
              <a:ext uri="{FF2B5EF4-FFF2-40B4-BE49-F238E27FC236}">
                <a16:creationId xmlns:a16="http://schemas.microsoft.com/office/drawing/2014/main" id="{274DEABF-FCAA-4662-B114-7D6B989F85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47800" y="236220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Новый работник</a:t>
            </a:r>
          </a:p>
        </p:txBody>
      </p:sp>
      <p:sp>
        <p:nvSpPr>
          <p:cNvPr id="11" name="card-body-1">
            <a:extLst xmlns:a="http://schemas.openxmlformats.org/drawingml/2006/main">
              <a:ext uri="{FF2B5EF4-FFF2-40B4-BE49-F238E27FC236}">
                <a16:creationId xmlns:a16="http://schemas.microsoft.com/office/drawing/2014/main" id="{89855B61-8917-43E2-A408-C5B1D2597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67050"/>
            <a:ext cx="300990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Нужна полная вводная картина организации и общих опасностей.</a:t>
            </a:r>
          </a:p>
        </p:txBody>
      </p:sp>
      <p:sp>
        <p:nvSpPr>
          <p:cNvPr id="12" name="card-2">
            <a:extLst xmlns:a="http://schemas.openxmlformats.org/drawingml/2006/main">
              <a:ext uri="{FF2B5EF4-FFF2-40B4-BE49-F238E27FC236}">
                <a16:creationId xmlns:a16="http://schemas.microsoft.com/office/drawing/2014/main" id="{4313CCFD-B4A2-4809-B9B3-009E8ECFEF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209800"/>
            <a:ext cx="3505200" cy="37909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ard-badge-2">
            <a:extLst xmlns:a="http://schemas.openxmlformats.org/drawingml/2006/main">
              <a:ext uri="{FF2B5EF4-FFF2-40B4-BE49-F238E27FC236}">
                <a16:creationId xmlns:a16="http://schemas.microsoft.com/office/drawing/2014/main" id="{5341A4D8-0EFE-477F-978C-066032498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E49A8A4-8EB8-4738-B040-700702B36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card-title-2">
            <a:extLst xmlns:a="http://schemas.openxmlformats.org/drawingml/2006/main">
              <a:ext uri="{FF2B5EF4-FFF2-40B4-BE49-F238E27FC236}">
                <a16:creationId xmlns:a16="http://schemas.microsoft.com/office/drawing/2014/main" id="{656BA20A-830A-46D9-818C-64A75B36B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36220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Командированный</a:t>
            </a:r>
          </a:p>
        </p:txBody>
      </p:sp>
      <p:sp>
        <p:nvSpPr>
          <p:cNvPr id="16" name="card-body-2">
            <a:extLst xmlns:a="http://schemas.openxmlformats.org/drawingml/2006/main">
              <a:ext uri="{FF2B5EF4-FFF2-40B4-BE49-F238E27FC236}">
                <a16:creationId xmlns:a16="http://schemas.microsoft.com/office/drawing/2014/main" id="{A3A7054E-3C37-4108-9D42-17F9EE5BF3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3067050"/>
            <a:ext cx="300990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Особенно важны маршруты, контакты, сигналы и местные ограничения.</a:t>
            </a:r>
          </a:p>
        </p:txBody>
      </p:sp>
      <p:sp>
        <p:nvSpPr>
          <p:cNvPr id="17" name="card-3">
            <a:extLst xmlns:a="http://schemas.openxmlformats.org/drawingml/2006/main">
              <a:ext uri="{FF2B5EF4-FFF2-40B4-BE49-F238E27FC236}">
                <a16:creationId xmlns:a16="http://schemas.microsoft.com/office/drawing/2014/main" id="{CA7E4556-9EE6-4776-9FED-C5B092A48D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77200" y="2209800"/>
            <a:ext cx="3505200" cy="3790950"/>
          </a:xfrm>
          <a:prstGeom xmlns:a="http://schemas.openxmlformats.org/drawingml/2006/main" prst="roundRect">
            <a:avLst>
              <a:gd name="adj" fmla="val 4348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card-badge-3">
            <a:extLst xmlns:a="http://schemas.openxmlformats.org/drawingml/2006/main">
              <a:ext uri="{FF2B5EF4-FFF2-40B4-BE49-F238E27FC236}">
                <a16:creationId xmlns:a16="http://schemas.microsoft.com/office/drawing/2014/main" id="{693261E0-DE2C-4A57-B727-007DF78DA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495550"/>
            <a:ext cx="45720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395D832-485C-4B89-B7E1-946FDFC2B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05800" y="2495550"/>
            <a:ext cx="4572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card-title-3">
            <a:extLst xmlns:a="http://schemas.openxmlformats.org/drawingml/2006/main">
              <a:ext uri="{FF2B5EF4-FFF2-40B4-BE49-F238E27FC236}">
                <a16:creationId xmlns:a16="http://schemas.microsoft.com/office/drawing/2014/main" id="{88CD14A0-B089-486F-9456-DE64FA38D0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15400" y="2362200"/>
            <a:ext cx="24384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20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Практикант</a:t>
            </a:r>
          </a:p>
        </p:txBody>
      </p:sp>
      <p:sp>
        <p:nvSpPr>
          <p:cNvPr id="21" name="card-body-3">
            <a:extLst xmlns:a="http://schemas.openxmlformats.org/drawingml/2006/main">
              <a:ext uri="{FF2B5EF4-FFF2-40B4-BE49-F238E27FC236}">
                <a16:creationId xmlns:a16="http://schemas.microsoft.com/office/drawing/2014/main" id="{86601E81-A97C-4576-999F-565207EDE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3067050"/>
            <a:ext cx="3009900" cy="2762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Требуется ясная граница разрешенных действий и порядок обращения за помощью.</a:t>
            </a:r>
          </a:p>
        </p:txBody>
      </p:sp>
    </p:spTree>
    <p:extLst>
      <p:ext uri="{BB962C8B-B14F-4D97-AF65-F5344CB8AC3E}">
        <p14:creationId xmlns:p14="http://schemas.microsoft.com/office/powerpoint/2010/main" val="1745151879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BCCA5BF-6951-4BE0-A9BE-B88CCCCEE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9897D2B1-A03D-44F9-9E6E-742D002F14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вводного инструктажа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BDA76167-103A-433D-8B03-2955E063BA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3843e5baf0d4fb2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722A3FE3-6B63-4B56-88F5-0C85FB6367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ТЕРРИТОРИЯ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B136105-A434-4B38-BC52-DFFDF51EB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Локальные маршруты нужно показать наглядно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1DE7AC5C-C9CD-4180-9274-6CB9F437D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Схема или обход территории полезнее длинного описания.</a:t>
            </a:r>
          </a:p>
        </p:txBody>
      </p:sp>
      <p:sp>
        <p:nvSpPr>
          <p:cNvPr id="8" name="check-row-1-1">
            <a:extLst xmlns:a="http://schemas.openxmlformats.org/drawingml/2006/main">
              <a:ext uri="{FF2B5EF4-FFF2-40B4-BE49-F238E27FC236}">
                <a16:creationId xmlns:a16="http://schemas.microsoft.com/office/drawing/2014/main" id="{3F97FF73-EA25-491A-844A-BA33DF3B83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check-marker-1-1">
            <a:extLst xmlns:a="http://schemas.openxmlformats.org/drawingml/2006/main">
              <a:ext uri="{FF2B5EF4-FFF2-40B4-BE49-F238E27FC236}">
                <a16:creationId xmlns:a16="http://schemas.microsoft.com/office/drawing/2014/main" id="{7B974191-3676-4F84-8F93-9ADEB7C83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4D632DA-4D33-4026-807A-64D7B3ED3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check-label-1-1">
            <a:extLst xmlns:a="http://schemas.openxmlformats.org/drawingml/2006/main">
              <a:ext uri="{FF2B5EF4-FFF2-40B4-BE49-F238E27FC236}">
                <a16:creationId xmlns:a16="http://schemas.microsoft.com/office/drawing/2014/main" id="{5488E6D1-E823-4B7B-885E-039DED4C0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Разрешенные входы и проходы</a:t>
            </a:r>
          </a:p>
        </p:txBody>
      </p:sp>
      <p:sp>
        <p:nvSpPr>
          <p:cNvPr id="12" name="check-row-1-2">
            <a:extLst xmlns:a="http://schemas.openxmlformats.org/drawingml/2006/main">
              <a:ext uri="{FF2B5EF4-FFF2-40B4-BE49-F238E27FC236}">
                <a16:creationId xmlns:a16="http://schemas.microsoft.com/office/drawing/2014/main" id="{D8C6B683-BE26-4B9C-A6D2-B85B474C7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heck-marker-1-2">
            <a:extLst xmlns:a="http://schemas.openxmlformats.org/drawingml/2006/main">
              <a:ext uri="{FF2B5EF4-FFF2-40B4-BE49-F238E27FC236}">
                <a16:creationId xmlns:a16="http://schemas.microsoft.com/office/drawing/2014/main" id="{B780780E-2DA2-4167-97EB-92334A3D8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260D6EE-9495-4F09-96A1-5AABB28A96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check-label-1-2">
            <a:extLst xmlns:a="http://schemas.openxmlformats.org/drawingml/2006/main">
              <a:ext uri="{FF2B5EF4-FFF2-40B4-BE49-F238E27FC236}">
                <a16:creationId xmlns:a16="http://schemas.microsoft.com/office/drawing/2014/main" id="{721CA799-B27C-40CB-B603-B92200393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Опасные и закрытые зоны</a:t>
            </a:r>
          </a:p>
        </p:txBody>
      </p:sp>
      <p:sp>
        <p:nvSpPr>
          <p:cNvPr id="16" name="check-row-1-3">
            <a:extLst xmlns:a="http://schemas.openxmlformats.org/drawingml/2006/main">
              <a:ext uri="{FF2B5EF4-FFF2-40B4-BE49-F238E27FC236}">
                <a16:creationId xmlns:a16="http://schemas.microsoft.com/office/drawing/2014/main" id="{A3AA67F4-F832-4CE0-AEFB-166FF6393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check-marker-1-3">
            <a:extLst xmlns:a="http://schemas.openxmlformats.org/drawingml/2006/main">
              <a:ext uri="{FF2B5EF4-FFF2-40B4-BE49-F238E27FC236}">
                <a16:creationId xmlns:a16="http://schemas.microsoft.com/office/drawing/2014/main" id="{1E8DCD60-A058-449E-86EF-8AD22594EF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19207AF-62F3-48EB-A516-474F79D23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check-label-1-3">
            <a:extLst xmlns:a="http://schemas.openxmlformats.org/drawingml/2006/main">
              <a:ext uri="{FF2B5EF4-FFF2-40B4-BE49-F238E27FC236}">
                <a16:creationId xmlns:a16="http://schemas.microsoft.com/office/drawing/2014/main" id="{D6E10A08-29D6-495C-AFC2-AAE15D7EA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Медпункт и аптечки</a:t>
            </a:r>
          </a:p>
        </p:txBody>
      </p:sp>
      <p:sp>
        <p:nvSpPr>
          <p:cNvPr id="20" name="check-row-2-1">
            <a:extLst xmlns:a="http://schemas.openxmlformats.org/drawingml/2006/main">
              <a:ext uri="{FF2B5EF4-FFF2-40B4-BE49-F238E27FC236}">
                <a16:creationId xmlns:a16="http://schemas.microsoft.com/office/drawing/2014/main" id="{E66D54D8-5E4B-4B3D-B617-1BFDF94D8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7241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check-marker-2-1">
            <a:extLst xmlns:a="http://schemas.openxmlformats.org/drawingml/2006/main">
              <a:ext uri="{FF2B5EF4-FFF2-40B4-BE49-F238E27FC236}">
                <a16:creationId xmlns:a16="http://schemas.microsoft.com/office/drawing/2014/main" id="{264C2812-03BA-4494-A174-AC9B62642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64451CF-E5CE-490B-8F80-9E00EB10D9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29337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check-label-2-1">
            <a:extLst xmlns:a="http://schemas.openxmlformats.org/drawingml/2006/main">
              <a:ext uri="{FF2B5EF4-FFF2-40B4-BE49-F238E27FC236}">
                <a16:creationId xmlns:a16="http://schemas.microsoft.com/office/drawing/2014/main" id="{0BBC56F2-5E90-44BF-8ACB-531AEE9F3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28003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Бытовые и санитарные помещения</a:t>
            </a:r>
          </a:p>
        </p:txBody>
      </p:sp>
      <p:sp>
        <p:nvSpPr>
          <p:cNvPr id="24" name="check-row-2-2">
            <a:extLst xmlns:a="http://schemas.openxmlformats.org/drawingml/2006/main">
              <a:ext uri="{FF2B5EF4-FFF2-40B4-BE49-F238E27FC236}">
                <a16:creationId xmlns:a16="http://schemas.microsoft.com/office/drawing/2014/main" id="{D3489CAD-AC58-48EE-A63D-9EA7F3A2A6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6195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check-marker-2-2">
            <a:extLst xmlns:a="http://schemas.openxmlformats.org/drawingml/2006/main">
              <a:ext uri="{FF2B5EF4-FFF2-40B4-BE49-F238E27FC236}">
                <a16:creationId xmlns:a16="http://schemas.microsoft.com/office/drawing/2014/main" id="{17B8B55F-D262-428D-8374-8C0263162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DFC6275-4CD4-48DB-8600-BF7B68D5D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8290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check-label-2-2">
            <a:extLst xmlns:a="http://schemas.openxmlformats.org/drawingml/2006/main">
              <a:ext uri="{FF2B5EF4-FFF2-40B4-BE49-F238E27FC236}">
                <a16:creationId xmlns:a16="http://schemas.microsoft.com/office/drawing/2014/main" id="{C0CAF07B-E1A3-4994-BDF3-4067DB0D8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6957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Пути эвакуации и выходы</a:t>
            </a:r>
          </a:p>
        </p:txBody>
      </p:sp>
      <p:sp>
        <p:nvSpPr>
          <p:cNvPr id="28" name="check-row-2-3">
            <a:extLst xmlns:a="http://schemas.openxmlformats.org/drawingml/2006/main">
              <a:ext uri="{FF2B5EF4-FFF2-40B4-BE49-F238E27FC236}">
                <a16:creationId xmlns:a16="http://schemas.microsoft.com/office/drawing/2014/main" id="{9F7BA2B9-30B5-43E7-8F87-5763F493DF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5148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9" name="check-marker-2-3">
            <a:extLst xmlns:a="http://schemas.openxmlformats.org/drawingml/2006/main">
              <a:ext uri="{FF2B5EF4-FFF2-40B4-BE49-F238E27FC236}">
                <a16:creationId xmlns:a16="http://schemas.microsoft.com/office/drawing/2014/main" id="{A1C7260D-F417-4644-A63C-4E0638C837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88BD4D6-9134-445D-89E3-46168DDAEB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7244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1" name="check-label-2-3">
            <a:extLst xmlns:a="http://schemas.openxmlformats.org/drawingml/2006/main">
              <a:ext uri="{FF2B5EF4-FFF2-40B4-BE49-F238E27FC236}">
                <a16:creationId xmlns:a16="http://schemas.microsoft.com/office/drawing/2014/main" id="{8343D2F5-06DE-40E6-B79F-45E4189CE2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5910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Место сбора и ответственные лица</a:t>
            </a:r>
          </a:p>
        </p:txBody>
      </p:sp>
    </p:spTree>
    <p:extLst>
      <p:ext uri="{BB962C8B-B14F-4D97-AF65-F5344CB8AC3E}">
        <p14:creationId xmlns:p14="http://schemas.microsoft.com/office/powerpoint/2010/main" val="1278258337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footer-rule">
            <a:extLst xmlns:a="http://schemas.openxmlformats.org/drawingml/2006/main">
              <a:ext uri="{FF2B5EF4-FFF2-40B4-BE49-F238E27FC236}">
                <a16:creationId xmlns:a16="http://schemas.microsoft.com/office/drawing/2014/main" id="{614CABD3-D57A-44C6-A09F-CA93649A77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E5E51244-A4DA-474F-8E80-570376658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вводного инструктажа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62D14219-310B-4A6E-A47B-9AD48775E2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pic>
        <p:nvPicPr>
          <p:cNvPr id="2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2a5448a76549d7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55C76F7A-0DF0-499E-B95F-CD3266F6F3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КОНКРЕТИКА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83AC977-3CC1-4339-AAB3-BB1E411FFC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95475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Замените общие фразы проверяемыми сведениями</a:t>
            </a:r>
          </a:p>
        </p:txBody>
      </p:sp>
      <p:sp>
        <p:nvSpPr>
          <p:cNvPr id="7" name="compare-1">
            <a:extLst xmlns:a="http://schemas.openxmlformats.org/drawingml/2006/main">
              <a:ext uri="{FF2B5EF4-FFF2-40B4-BE49-F238E27FC236}">
                <a16:creationId xmlns:a16="http://schemas.microsoft.com/office/drawing/2014/main" id="{101ECA1F-E44E-4B8C-8BC6-D3E08E4F97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209800"/>
            <a:ext cx="5334000" cy="3790950"/>
          </a:xfrm>
          <a:prstGeom xmlns:a="http://schemas.openxmlformats.org/drawingml/2006/main" prst="roundRect">
            <a:avLst>
              <a:gd name="adj" fmla="val 4020"/>
            </a:avLst>
          </a:prstGeom>
          <a:solidFill xmlns:a="http://schemas.openxmlformats.org/drawingml/2006/main">
            <a:srgbClr val="FFF1EF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95011552-5924-4231-B3CE-B5D3E2B9F7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38400"/>
            <a:ext cx="4800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Слишком общо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725B2C-2B51-42C8-8451-038426D66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10515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48C5A48-803D-438A-BE48-95FF6D2C8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10515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Соблюдайте осторожность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5BEF1B8-1391-4FDC-BE29-C7D12C7B1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77190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27170EA-5221-4DC5-8210-62FEAC8673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377190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Сообщите руководителю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02E6D98-4702-4287-A157-84E5D1B8A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43865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C83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C83F36"/>
                </a:solidFill>
                <a:latin typeface="Arial"/>
                <a:ea typeface="Arial"/>
                <a:cs typeface="Arial"/>
              </a:rPr>
              <a:t>×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998AD47-F09C-48A4-9E68-55EA89F3EB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443865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Идите к выходу</a:t>
            </a:r>
          </a:p>
        </p:txBody>
      </p:sp>
      <p:sp>
        <p:nvSpPr>
          <p:cNvPr id="15" name="compare-2">
            <a:extLst xmlns:a="http://schemas.openxmlformats.org/drawingml/2006/main">
              <a:ext uri="{FF2B5EF4-FFF2-40B4-BE49-F238E27FC236}">
                <a16:creationId xmlns:a16="http://schemas.microsoft.com/office/drawing/2014/main" id="{B0721A4C-3AF2-4D71-A135-310DD40628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209800"/>
            <a:ext cx="5334000" cy="3790950"/>
          </a:xfrm>
          <a:prstGeom xmlns:a="http://schemas.openxmlformats.org/drawingml/2006/main" prst="roundRect">
            <a:avLst>
              <a:gd name="adj" fmla="val 4020"/>
            </a:avLst>
          </a:prstGeom>
          <a:solidFill xmlns:a="http://schemas.openxmlformats.org/drawingml/2006/main">
            <a:srgbClr val="ECF9F4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7E064C1-EABA-464D-8F0D-D9F359C8EE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438400"/>
            <a:ext cx="48006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250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Рабочая формулировка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54C26D0-0A7E-47B7-8ED0-A97079BDE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10515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DE1F521-A443-4EEF-B748-CF3E68222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10515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Назовите конкретную опасность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EE86218-0BE8-47D4-9C13-8BEF7C2FBD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77190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8D8158B0-0FDC-49F6-AFB3-D94BF5C7DB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377190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Укажите лицо и способ связи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0B19794-FF69-455A-8B52-7F212C78A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438650"/>
            <a:ext cx="361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67C5A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67C5A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27D6090-B07C-43EB-9BF7-8A0E66FF49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4438650"/>
            <a:ext cx="41910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Покажите маршрут и место сбора</a:t>
            </a:r>
          </a:p>
        </p:txBody>
      </p:sp>
    </p:spTree>
    <p:extLst>
      <p:ext uri="{BB962C8B-B14F-4D97-AF65-F5344CB8AC3E}">
        <p14:creationId xmlns:p14="http://schemas.microsoft.com/office/powerpoint/2010/main" val="798279190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footer-rule">
            <a:extLst xmlns:a="http://schemas.openxmlformats.org/drawingml/2006/main">
              <a:ext uri="{FF2B5EF4-FFF2-40B4-BE49-F238E27FC236}">
                <a16:creationId xmlns:a16="http://schemas.microsoft.com/office/drawing/2014/main" id="{4118D9A4-4A1F-47CE-8C6D-522017CFC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70B132F1-33FA-46DE-A468-1FE2D47C8B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вводного инструктажа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ADE380FF-282B-451F-A61A-5C7B33FEAC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pic>
        <p:nvPicPr>
          <p:cNvPr id="2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c2bcfcbec674fb7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A0922104-FB75-436A-BF59-353FB35CE9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ОПАСНОСТИ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9C366CF-AF0F-45C6-BFC2-8B72036F7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Отберите только общие для территории риски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048BB9E7-5527-4C23-8AE4-2FFC93666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Вводный инструктаж не заменяет инструктаж на конкретном рабочем месте.</a:t>
            </a:r>
          </a:p>
        </p:txBody>
      </p:sp>
      <p:sp>
        <p:nvSpPr>
          <p:cNvPr id="8" name="list-badge-1">
            <a:extLst xmlns:a="http://schemas.openxmlformats.org/drawingml/2006/main">
              <a:ext uri="{FF2B5EF4-FFF2-40B4-BE49-F238E27FC236}">
                <a16:creationId xmlns:a16="http://schemas.microsoft.com/office/drawing/2014/main" id="{3B35793F-EBA8-4887-BB77-F5056AD6DA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list-number-1">
            <a:extLst xmlns:a="http://schemas.openxmlformats.org/drawingml/2006/main">
              <a:ext uri="{FF2B5EF4-FFF2-40B4-BE49-F238E27FC236}">
                <a16:creationId xmlns:a16="http://schemas.microsoft.com/office/drawing/2014/main" id="{661FF08D-9DF6-4E97-9500-52977A4F9B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7813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list-label-1">
            <a:extLst xmlns:a="http://schemas.openxmlformats.org/drawingml/2006/main">
              <a:ext uri="{FF2B5EF4-FFF2-40B4-BE49-F238E27FC236}">
                <a16:creationId xmlns:a16="http://schemas.microsoft.com/office/drawing/2014/main" id="{CAEBEDAF-01B4-47F8-B15D-4B68F4632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27241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Движущийся транспорт и пешеходные маршруты</a:t>
            </a:r>
          </a:p>
        </p:txBody>
      </p:sp>
      <p:sp>
        <p:nvSpPr>
          <p:cNvPr id="11" name="list-badge-2">
            <a:extLst xmlns:a="http://schemas.openxmlformats.org/drawingml/2006/main">
              <a:ext uri="{FF2B5EF4-FFF2-40B4-BE49-F238E27FC236}">
                <a16:creationId xmlns:a16="http://schemas.microsoft.com/office/drawing/2014/main" id="{0BD798DE-8791-4B2D-A706-F623F77836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2" name="list-number-2">
            <a:extLst xmlns:a="http://schemas.openxmlformats.org/drawingml/2006/main">
              <a:ext uri="{FF2B5EF4-FFF2-40B4-BE49-F238E27FC236}">
                <a16:creationId xmlns:a16="http://schemas.microsoft.com/office/drawing/2014/main" id="{09EB879B-DE8A-4237-B45D-F60F3A3FB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3718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3" name="list-label-2">
            <a:extLst xmlns:a="http://schemas.openxmlformats.org/drawingml/2006/main">
              <a:ext uri="{FF2B5EF4-FFF2-40B4-BE49-F238E27FC236}">
                <a16:creationId xmlns:a16="http://schemas.microsoft.com/office/drawing/2014/main" id="{F132C628-C488-402E-BDB0-4C3306E69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31470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Перепады высоты, скользкие поверхности и ограждения</a:t>
            </a:r>
          </a:p>
        </p:txBody>
      </p:sp>
      <p:sp>
        <p:nvSpPr>
          <p:cNvPr id="14" name="list-badge-3">
            <a:extLst xmlns:a="http://schemas.openxmlformats.org/drawingml/2006/main">
              <a:ext uri="{FF2B5EF4-FFF2-40B4-BE49-F238E27FC236}">
                <a16:creationId xmlns:a16="http://schemas.microsoft.com/office/drawing/2014/main" id="{4E852F5E-2A30-4726-A89C-3CE5D1593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624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5" name="list-number-3">
            <a:extLst xmlns:a="http://schemas.openxmlformats.org/drawingml/2006/main">
              <a:ext uri="{FF2B5EF4-FFF2-40B4-BE49-F238E27FC236}">
                <a16:creationId xmlns:a16="http://schemas.microsoft.com/office/drawing/2014/main" id="{8D9D3C5F-3A54-43FC-8A8E-B3D26A451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9624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6" name="list-label-3">
            <a:extLst xmlns:a="http://schemas.openxmlformats.org/drawingml/2006/main">
              <a:ext uri="{FF2B5EF4-FFF2-40B4-BE49-F238E27FC236}">
                <a16:creationId xmlns:a16="http://schemas.microsoft.com/office/drawing/2014/main" id="{E0358FF1-B6D7-4ED0-9831-C7019B31B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39052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Электрооборудование и запретные зоны</a:t>
            </a:r>
          </a:p>
        </p:txBody>
      </p:sp>
      <p:sp>
        <p:nvSpPr>
          <p:cNvPr id="17" name="list-badge-4">
            <a:extLst xmlns:a="http://schemas.openxmlformats.org/drawingml/2006/main">
              <a:ext uri="{FF2B5EF4-FFF2-40B4-BE49-F238E27FC236}">
                <a16:creationId xmlns:a16="http://schemas.microsoft.com/office/drawing/2014/main" id="{CF9FFAE6-9FEA-4681-999D-C33EC6BE0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list-number-4">
            <a:extLst xmlns:a="http://schemas.openxmlformats.org/drawingml/2006/main">
              <a:ext uri="{FF2B5EF4-FFF2-40B4-BE49-F238E27FC236}">
                <a16:creationId xmlns:a16="http://schemas.microsoft.com/office/drawing/2014/main" id="{4468C6FE-F1CB-4C80-B377-122C5A0E9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55295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9" name="list-label-4">
            <a:extLst xmlns:a="http://schemas.openxmlformats.org/drawingml/2006/main">
              <a:ext uri="{FF2B5EF4-FFF2-40B4-BE49-F238E27FC236}">
                <a16:creationId xmlns:a16="http://schemas.microsoft.com/office/drawing/2014/main" id="{C30DE351-7948-4283-92F5-FA04ADE1A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449580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Шум, пыль, температура и другие общие факторы</a:t>
            </a:r>
          </a:p>
        </p:txBody>
      </p:sp>
      <p:sp>
        <p:nvSpPr>
          <p:cNvPr id="20" name="list-badge-5">
            <a:extLst xmlns:a="http://schemas.openxmlformats.org/drawingml/2006/main">
              <a:ext uri="{FF2B5EF4-FFF2-40B4-BE49-F238E27FC236}">
                <a16:creationId xmlns:a16="http://schemas.microsoft.com/office/drawing/2014/main" id="{02241D29-511D-4936-BFE5-5892DA1A6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361950" cy="361950"/>
          </a:xfrm>
          <a:prstGeom xmlns:a="http://schemas.openxmlformats.org/drawingml/2006/main" prst="roundRect">
            <a:avLst>
              <a:gd name="adj" fmla="val 21053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list-number-5">
            <a:extLst xmlns:a="http://schemas.openxmlformats.org/drawingml/2006/main">
              <a:ext uri="{FF2B5EF4-FFF2-40B4-BE49-F238E27FC236}">
                <a16:creationId xmlns:a16="http://schemas.microsoft.com/office/drawing/2014/main" id="{0857380B-0044-447B-AC98-8179396590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43500"/>
            <a:ext cx="3619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5</a:t>
            </a:r>
          </a:p>
        </p:txBody>
      </p:sp>
      <p:sp>
        <p:nvSpPr>
          <p:cNvPr id="22" name="list-label-5">
            <a:extLst xmlns:a="http://schemas.openxmlformats.org/drawingml/2006/main">
              <a:ext uri="{FF2B5EF4-FFF2-40B4-BE49-F238E27FC236}">
                <a16:creationId xmlns:a16="http://schemas.microsoft.com/office/drawing/2014/main" id="{9ED07D65-8CBD-49B3-B5CC-62F332BE8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62050" y="5086350"/>
            <a:ext cx="7810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Работы повышенной опасности рядом с общими маршрутами</a:t>
            </a:r>
          </a:p>
        </p:txBody>
      </p:sp>
      <p:sp>
        <p:nvSpPr>
          <p:cNvPr id="23" name="side-callout">
            <a:extLst xmlns:a="http://schemas.openxmlformats.org/drawingml/2006/main">
              <a:ext uri="{FF2B5EF4-FFF2-40B4-BE49-F238E27FC236}">
                <a16:creationId xmlns:a16="http://schemas.microsoft.com/office/drawing/2014/main" id="{D653C359-FA15-48EA-B28B-D64FB86EF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724150"/>
            <a:ext cx="2628900" cy="2743200"/>
          </a:xfrm>
          <a:prstGeom xmlns:a="http://schemas.openxmlformats.org/drawingml/2006/main" prst="roundRect">
            <a:avLst>
              <a:gd name="adj" fmla="val 5797"/>
            </a:avLst>
          </a:prstGeom>
          <a:solidFill xmlns:a="http://schemas.openxmlformats.org/drawingml/2006/main">
            <a:srgbClr val="ECF5FC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4" name="side-title">
            <a:extLst xmlns:a="http://schemas.openxmlformats.org/drawingml/2006/main">
              <a:ext uri="{FF2B5EF4-FFF2-40B4-BE49-F238E27FC236}">
                <a16:creationId xmlns:a16="http://schemas.microsoft.com/office/drawing/2014/main" id="{CE5DC525-10BE-4074-8D73-61DE934C75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990850"/>
            <a:ext cx="20574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2100" b="1">
                <a:solidFill>
                  <a:srgbClr val="1A4EC6"/>
                </a:solidFill>
                <a:latin typeface="Arial"/>
                <a:ea typeface="Arial"/>
                <a:cs typeface="Arial"/>
              </a:defRPr>
            </a:pPr>
            <a:r>
              <a:rPr sz="2100" b="1">
                <a:solidFill>
                  <a:srgbClr val="1A4EC6"/>
                </a:solidFill>
                <a:latin typeface="Arial"/>
                <a:ea typeface="Arial"/>
                <a:cs typeface="Arial"/>
              </a:rPr>
              <a:t>Не смешивать</a:t>
            </a:r>
          </a:p>
        </p:txBody>
      </p:sp>
      <p:sp>
        <p:nvSpPr>
          <p:cNvPr id="25" name="side-body">
            <a:extLst xmlns:a="http://schemas.openxmlformats.org/drawingml/2006/main">
              <a:ext uri="{FF2B5EF4-FFF2-40B4-BE49-F238E27FC236}">
                <a16:creationId xmlns:a16="http://schemas.microsoft.com/office/drawing/2014/main" id="{56CD32A7-C7CA-4BD4-B317-85A0041DF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3657600"/>
            <a:ext cx="2057400" cy="1543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93748"/>
          </a:bodyPr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650" b="0">
                <a:solidFill>
                  <a:srgbClr val="0B1F36"/>
                </a:solidFill>
                <a:latin typeface="Arial"/>
                <a:ea typeface="Arial"/>
                <a:cs typeface="Arial"/>
              </a:rPr>
              <a:t>Опасности конкретной профессии и операции раскрываются в следующих этапах обучения.</a:t>
            </a:r>
          </a:p>
        </p:txBody>
      </p:sp>
    </p:spTree>
    <p:extLst>
      <p:ext uri="{BB962C8B-B14F-4D97-AF65-F5344CB8AC3E}">
        <p14:creationId xmlns:p14="http://schemas.microsoft.com/office/powerpoint/2010/main" val="1258001490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2" name="footer-rule">
            <a:extLst xmlns:a="http://schemas.openxmlformats.org/drawingml/2006/main">
              <a:ext uri="{FF2B5EF4-FFF2-40B4-BE49-F238E27FC236}">
                <a16:creationId xmlns:a16="http://schemas.microsoft.com/office/drawing/2014/main" id="{527D6D22-1652-4066-9243-F8507CD846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BCC1BE1A-F89D-40DA-BD3E-42360E71B7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вводного инструктажа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5AF96E00-BCC8-471F-99FE-92A64DBF0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pic>
        <p:nvPicPr>
          <p:cNvPr id="35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4dd1507baef49d5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F3FC8AFA-4E7E-412C-98A3-E2E5CF6F60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АВАРИИ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D5013AB-4812-4108-98A7-B40F89C2B9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Алгоритм действий должен быть коротким</a:t>
            </a:r>
          </a:p>
        </p:txBody>
      </p:sp>
      <p:sp>
        <p:nvSpPr>
          <p:cNvPr id="7" name="slide-lead">
            <a:extLst xmlns:a="http://schemas.openxmlformats.org/drawingml/2006/main">
              <a:ext uri="{FF2B5EF4-FFF2-40B4-BE49-F238E27FC236}">
                <a16:creationId xmlns:a16="http://schemas.microsoft.com/office/drawing/2014/main" id="{6E57F7FE-EBFE-4753-B677-0BF12CA5E5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076450"/>
            <a:ext cx="109728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025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2025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Работник запоминает порядок, если он одинаково сформулирован на всех материалах.</a:t>
            </a:r>
          </a:p>
        </p:txBody>
      </p:sp>
      <p:sp>
        <p:nvSpPr>
          <p:cNvPr id="8" name="check-row-1-1">
            <a:extLst xmlns:a="http://schemas.openxmlformats.org/drawingml/2006/main">
              <a:ext uri="{FF2B5EF4-FFF2-40B4-BE49-F238E27FC236}">
                <a16:creationId xmlns:a16="http://schemas.microsoft.com/office/drawing/2014/main" id="{56E3C80F-B8A8-4227-BBFE-F98E99A388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9337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9" name="check-marker-1-1">
            <a:extLst xmlns:a="http://schemas.openxmlformats.org/drawingml/2006/main">
              <a:ext uri="{FF2B5EF4-FFF2-40B4-BE49-F238E27FC236}">
                <a16:creationId xmlns:a16="http://schemas.microsoft.com/office/drawing/2014/main" id="{4F4D99AB-D77E-40E1-81D7-1696D013F3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1432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CBB4582-9243-42B3-8F0B-52F18815D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1432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1" name="check-label-1-1">
            <a:extLst xmlns:a="http://schemas.openxmlformats.org/drawingml/2006/main">
              <a:ext uri="{FF2B5EF4-FFF2-40B4-BE49-F238E27FC236}">
                <a16:creationId xmlns:a16="http://schemas.microsoft.com/office/drawing/2014/main" id="{16DFC0F5-5F21-49BE-AB6E-D8CE13F945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0099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Прекратить опасное действие</a:t>
            </a:r>
          </a:p>
        </p:txBody>
      </p:sp>
      <p:sp>
        <p:nvSpPr>
          <p:cNvPr id="12" name="check-row-1-2">
            <a:extLst xmlns:a="http://schemas.openxmlformats.org/drawingml/2006/main">
              <a:ext uri="{FF2B5EF4-FFF2-40B4-BE49-F238E27FC236}">
                <a16:creationId xmlns:a16="http://schemas.microsoft.com/office/drawing/2014/main" id="{600C82F3-DC5E-4526-ACF8-17B3FFAE79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8290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check-marker-1-2">
            <a:extLst xmlns:a="http://schemas.openxmlformats.org/drawingml/2006/main">
              <a:ext uri="{FF2B5EF4-FFF2-40B4-BE49-F238E27FC236}">
                <a16:creationId xmlns:a16="http://schemas.microsoft.com/office/drawing/2014/main" id="{E4FB1F7E-5CD2-4FEA-98B4-76B762A0B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0386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46CD611-0662-4E81-80DF-40AF80B0F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0386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5" name="check-label-1-2">
            <a:extLst xmlns:a="http://schemas.openxmlformats.org/drawingml/2006/main">
              <a:ext uri="{FF2B5EF4-FFF2-40B4-BE49-F238E27FC236}">
                <a16:creationId xmlns:a16="http://schemas.microsoft.com/office/drawing/2014/main" id="{418ECF0A-C460-4C83-9837-1254F66AE6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39052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Предупредить людей рядом</a:t>
            </a:r>
          </a:p>
        </p:txBody>
      </p:sp>
      <p:sp>
        <p:nvSpPr>
          <p:cNvPr id="16" name="check-row-1-3">
            <a:extLst xmlns:a="http://schemas.openxmlformats.org/drawingml/2006/main">
              <a:ext uri="{FF2B5EF4-FFF2-40B4-BE49-F238E27FC236}">
                <a16:creationId xmlns:a16="http://schemas.microsoft.com/office/drawing/2014/main" id="{8B1C337B-8326-4FAB-9E5D-D01831CDD7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7244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7" name="check-marker-1-3">
            <a:extLst xmlns:a="http://schemas.openxmlformats.org/drawingml/2006/main">
              <a:ext uri="{FF2B5EF4-FFF2-40B4-BE49-F238E27FC236}">
                <a16:creationId xmlns:a16="http://schemas.microsoft.com/office/drawing/2014/main" id="{595F1167-F5A3-4704-AB0A-6F65CA3D7C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9339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95FDE0D-0C92-4251-90F9-16AB613E9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9339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19" name="check-label-1-3">
            <a:extLst xmlns:a="http://schemas.openxmlformats.org/drawingml/2006/main">
              <a:ext uri="{FF2B5EF4-FFF2-40B4-BE49-F238E27FC236}">
                <a16:creationId xmlns:a16="http://schemas.microsoft.com/office/drawing/2014/main" id="{64F83808-1F17-4740-8D8B-D882F1ED70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14450" y="48006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Отойти в безопасное место</a:t>
            </a:r>
          </a:p>
        </p:txBody>
      </p:sp>
      <p:sp>
        <p:nvSpPr>
          <p:cNvPr id="20" name="check-row-2-1">
            <a:extLst xmlns:a="http://schemas.openxmlformats.org/drawingml/2006/main">
              <a:ext uri="{FF2B5EF4-FFF2-40B4-BE49-F238E27FC236}">
                <a16:creationId xmlns:a16="http://schemas.microsoft.com/office/drawing/2014/main" id="{D4765799-5716-406C-BF31-FD2CC2140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9337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1" name="check-marker-2-1">
            <a:extLst xmlns:a="http://schemas.openxmlformats.org/drawingml/2006/main">
              <a:ext uri="{FF2B5EF4-FFF2-40B4-BE49-F238E27FC236}">
                <a16:creationId xmlns:a16="http://schemas.microsoft.com/office/drawing/2014/main" id="{0EF5ACEC-BF18-4753-801E-0EE02C6916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1432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22F361D-14F7-46B2-9A6E-9D3FFB5C2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31432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3" name="check-label-2-1">
            <a:extLst xmlns:a="http://schemas.openxmlformats.org/drawingml/2006/main">
              <a:ext uri="{FF2B5EF4-FFF2-40B4-BE49-F238E27FC236}">
                <a16:creationId xmlns:a16="http://schemas.microsoft.com/office/drawing/2014/main" id="{DC853CC9-2045-4F00-96AC-0AEEB11B2E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0099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Сообщить ответственному лицу</a:t>
            </a:r>
          </a:p>
        </p:txBody>
      </p:sp>
      <p:sp>
        <p:nvSpPr>
          <p:cNvPr id="24" name="check-row-2-2">
            <a:extLst xmlns:a="http://schemas.openxmlformats.org/drawingml/2006/main">
              <a:ext uri="{FF2B5EF4-FFF2-40B4-BE49-F238E27FC236}">
                <a16:creationId xmlns:a16="http://schemas.microsoft.com/office/drawing/2014/main" id="{93C296DF-C17E-460F-BF0B-4248D7145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82905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5" name="check-marker-2-2">
            <a:extLst xmlns:a="http://schemas.openxmlformats.org/drawingml/2006/main">
              <a:ext uri="{FF2B5EF4-FFF2-40B4-BE49-F238E27FC236}">
                <a16:creationId xmlns:a16="http://schemas.microsoft.com/office/drawing/2014/main" id="{20A869B8-8A03-45A6-94B4-18F39E400F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03860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174337B-DEF7-428E-A1C1-CD2D8CB7ED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03860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27" name="check-label-2-2">
            <a:extLst xmlns:a="http://schemas.openxmlformats.org/drawingml/2006/main">
              <a:ext uri="{FF2B5EF4-FFF2-40B4-BE49-F238E27FC236}">
                <a16:creationId xmlns:a16="http://schemas.microsoft.com/office/drawing/2014/main" id="{38C89B04-7DB4-40FB-87E1-789FC2FEC7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390525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Вызвать экстренную помощь</a:t>
            </a:r>
          </a:p>
        </p:txBody>
      </p:sp>
      <p:sp>
        <p:nvSpPr>
          <p:cNvPr id="28" name="check-row-2-3">
            <a:extLst xmlns:a="http://schemas.openxmlformats.org/drawingml/2006/main">
              <a:ext uri="{FF2B5EF4-FFF2-40B4-BE49-F238E27FC236}">
                <a16:creationId xmlns:a16="http://schemas.microsoft.com/office/drawing/2014/main" id="{B6E0DE4B-94D9-484A-A59F-24940C79E5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724400"/>
            <a:ext cx="4953000" cy="800100"/>
          </a:xfrm>
          <a:prstGeom xmlns:a="http://schemas.openxmlformats.org/drawingml/2006/main" prst="roundRect">
            <a:avLst>
              <a:gd name="adj" fmla="val 14286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9" name="check-marker-2-3">
            <a:extLst xmlns:a="http://schemas.openxmlformats.org/drawingml/2006/main">
              <a:ext uri="{FF2B5EF4-FFF2-40B4-BE49-F238E27FC236}">
                <a16:creationId xmlns:a16="http://schemas.microsoft.com/office/drawing/2014/main" id="{8B6869BE-BCCD-459F-84A4-CA932B0F8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933950"/>
            <a:ext cx="381000" cy="381000"/>
          </a:xfrm>
          <a:prstGeom xmlns:a="http://schemas.openxmlformats.org/drawingml/2006/main" prst="roundRect">
            <a:avLst>
              <a:gd name="adj" fmla="val 20000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4024448-A381-4511-8CE7-2A10968C93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05550" y="4933950"/>
            <a:ext cx="381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✓</a:t>
            </a:r>
          </a:p>
        </p:txBody>
      </p:sp>
      <p:sp>
        <p:nvSpPr>
          <p:cNvPr id="31" name="check-label-2-3">
            <a:extLst xmlns:a="http://schemas.openxmlformats.org/drawingml/2006/main">
              <a:ext uri="{FF2B5EF4-FFF2-40B4-BE49-F238E27FC236}">
                <a16:creationId xmlns:a16="http://schemas.microsoft.com/office/drawing/2014/main" id="{74C56692-C6CD-4568-9F8E-0DF6E44CD1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38950" y="4800600"/>
            <a:ext cx="400050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Не возвращаться без разрешения</a:t>
            </a:r>
          </a:p>
        </p:txBody>
      </p:sp>
    </p:spTree>
    <p:extLst>
      <p:ext uri="{BB962C8B-B14F-4D97-AF65-F5344CB8AC3E}">
        <p14:creationId xmlns:p14="http://schemas.microsoft.com/office/powerpoint/2010/main" val="1289886290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footer-rule">
            <a:extLst xmlns:a="http://schemas.openxmlformats.org/drawingml/2006/main">
              <a:ext uri="{FF2B5EF4-FFF2-40B4-BE49-F238E27FC236}">
                <a16:creationId xmlns:a16="http://schemas.microsoft.com/office/drawing/2014/main" id="{72365CB4-CABE-418E-B23E-73B23869A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29375"/>
            <a:ext cx="109728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8E9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footer-section">
            <a:extLst xmlns:a="http://schemas.openxmlformats.org/drawingml/2006/main">
              <a:ext uri="{FF2B5EF4-FFF2-40B4-BE49-F238E27FC236}">
                <a16:creationId xmlns:a16="http://schemas.microsoft.com/office/drawing/2014/main" id="{A0F5AE06-C5CD-426F-A34C-B05D0D6E7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515100"/>
            <a:ext cx="781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Материал для подготовки вводного инструктажа</a:t>
            </a:r>
          </a:p>
        </p:txBody>
      </p:sp>
      <p:sp>
        <p:nvSpPr>
          <p:cNvPr id="3" name="footer-page">
            <a:extLst xmlns:a="http://schemas.openxmlformats.org/drawingml/2006/main">
              <a:ext uri="{FF2B5EF4-FFF2-40B4-BE49-F238E27FC236}">
                <a16:creationId xmlns:a16="http://schemas.microsoft.com/office/drawing/2014/main" id="{5B331CFA-4963-45A7-87F1-5F5807FA5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25200" y="6515100"/>
            <a:ext cx="457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r">
              <a:defRPr sz="12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2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15a2fb2cecc4483"/>
          <a:stretch xmlns:a="http://schemas.openxmlformats.org/drawingml/2006/main"/>
        </p:blipFill>
        <p:spPr>
          <a:xfrm xmlns:a="http://schemas.openxmlformats.org/drawingml/2006/main">
            <a:off x="609600" y="330746"/>
            <a:ext cx="1352550" cy="386258"/>
          </a:xfrm>
          <a:prstGeom xmlns:a="http://schemas.openxmlformats.org/drawingml/2006/main" prst="rect">
            <a:avLst/>
          </a:prstGeom>
        </p:spPr>
      </p:pic>
      <p:sp>
        <p:nvSpPr>
          <p:cNvPr id="5" name="kicker">
            <a:extLst xmlns:a="http://schemas.openxmlformats.org/drawingml/2006/main">
              <a:ext uri="{FF2B5EF4-FFF2-40B4-BE49-F238E27FC236}">
                <a16:creationId xmlns:a16="http://schemas.microsoft.com/office/drawing/2014/main" id="{BAF88970-DE12-4C1B-8F9E-CBE66D613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971550"/>
            <a:ext cx="428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00A69C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00A69C"/>
                </a:solidFill>
                <a:latin typeface="Arial"/>
                <a:ea typeface="Arial"/>
                <a:cs typeface="Arial"/>
              </a:rPr>
              <a:t>ПЕРВАЯ ПОМОЩЬ</a:t>
            </a:r>
          </a:p>
        </p:txBody>
      </p:sp>
      <p:sp>
        <p:nvSpPr>
          <p:cNvPr id="6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D2F25AE-1673-450B-8287-01CC6F6D0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95400"/>
            <a:ext cx="10972800" cy="1066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4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34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Свяжите вводный инструктаж с отдельным обучением</a:t>
            </a:r>
          </a:p>
        </p:txBody>
      </p:sp>
      <p:sp>
        <p:nvSpPr>
          <p:cNvPr id="7" name="step-1">
            <a:extLst xmlns:a="http://schemas.openxmlformats.org/drawingml/2006/main">
              <a:ext uri="{FF2B5EF4-FFF2-40B4-BE49-F238E27FC236}">
                <a16:creationId xmlns:a16="http://schemas.microsoft.com/office/drawing/2014/main" id="{B54EDE23-2B96-4037-867C-38A3662E71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647950"/>
            <a:ext cx="2614613" cy="335280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8" name="step-badge-1">
            <a:extLst xmlns:a="http://schemas.openxmlformats.org/drawingml/2006/main">
              <a:ext uri="{FF2B5EF4-FFF2-40B4-BE49-F238E27FC236}">
                <a16:creationId xmlns:a16="http://schemas.microsoft.com/office/drawing/2014/main" id="{62132F41-4499-4E5D-9344-3DB15CFAB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85750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0655AB0-4CCD-4D55-B8A8-2DECF6816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8575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10" name="step-title-1">
            <a:extLst xmlns:a="http://schemas.openxmlformats.org/drawingml/2006/main">
              <a:ext uri="{FF2B5EF4-FFF2-40B4-BE49-F238E27FC236}">
                <a16:creationId xmlns:a16="http://schemas.microsoft.com/office/drawing/2014/main" id="{2F2D75E8-6295-4F04-A599-5B68C1B89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48615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Безопасность</a:t>
            </a:r>
          </a:p>
        </p:txBody>
      </p:sp>
      <p:sp>
        <p:nvSpPr>
          <p:cNvPr id="11" name="step-body-1">
            <a:extLst xmlns:a="http://schemas.openxmlformats.org/drawingml/2006/main">
              <a:ext uri="{FF2B5EF4-FFF2-40B4-BE49-F238E27FC236}">
                <a16:creationId xmlns:a16="http://schemas.microsoft.com/office/drawing/2014/main" id="{7F1D4795-2370-44BB-A844-61C121C52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476750"/>
            <a:ext cx="2195513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Сначала исключить угрозу для оказывающего помощь.</a:t>
            </a:r>
          </a:p>
        </p:txBody>
      </p:sp>
      <p:sp>
        <p:nvSpPr>
          <p:cNvPr id="12" name="step-2">
            <a:extLst xmlns:a="http://schemas.openxmlformats.org/drawingml/2006/main">
              <a:ext uri="{FF2B5EF4-FFF2-40B4-BE49-F238E27FC236}">
                <a16:creationId xmlns:a16="http://schemas.microsoft.com/office/drawing/2014/main" id="{9949AE78-F8E8-4F77-9375-F7AC08A326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5663" y="2647950"/>
            <a:ext cx="2614613" cy="335280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3" name="step-badge-2">
            <a:extLst xmlns:a="http://schemas.openxmlformats.org/drawingml/2006/main">
              <a:ext uri="{FF2B5EF4-FFF2-40B4-BE49-F238E27FC236}">
                <a16:creationId xmlns:a16="http://schemas.microsoft.com/office/drawing/2014/main" id="{3158A201-8ADE-4B46-9318-78934DE84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85750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FFD84E7-FE4E-424E-8961-06804AAF5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28575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5" name="step-title-2">
            <a:extLst xmlns:a="http://schemas.openxmlformats.org/drawingml/2006/main">
              <a:ext uri="{FF2B5EF4-FFF2-40B4-BE49-F238E27FC236}">
                <a16:creationId xmlns:a16="http://schemas.microsoft.com/office/drawing/2014/main" id="{73C37057-9B88-4427-933C-E3922D988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348615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Оценка</a:t>
            </a:r>
          </a:p>
        </p:txBody>
      </p:sp>
      <p:sp>
        <p:nvSpPr>
          <p:cNvPr id="16" name="step-body-2">
            <a:extLst xmlns:a="http://schemas.openxmlformats.org/drawingml/2006/main">
              <a:ext uri="{FF2B5EF4-FFF2-40B4-BE49-F238E27FC236}">
                <a16:creationId xmlns:a16="http://schemas.microsoft.com/office/drawing/2014/main" id="{EA93246E-EF1A-4894-9351-DAFB3C235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05213" y="4476750"/>
            <a:ext cx="2195513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Определить сознание и дыхание в рамках освоенного алгоритма.</a:t>
            </a:r>
          </a:p>
        </p:txBody>
      </p:sp>
      <p:sp>
        <p:nvSpPr>
          <p:cNvPr id="17" name="step-3">
            <a:extLst xmlns:a="http://schemas.openxmlformats.org/drawingml/2006/main">
              <a:ext uri="{FF2B5EF4-FFF2-40B4-BE49-F238E27FC236}">
                <a16:creationId xmlns:a16="http://schemas.microsoft.com/office/drawing/2014/main" id="{F1132208-94FB-4686-A074-185D401C6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81725" y="2647950"/>
            <a:ext cx="2614613" cy="335280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18" name="step-badge-3">
            <a:extLst xmlns:a="http://schemas.openxmlformats.org/drawingml/2006/main">
              <a:ext uri="{FF2B5EF4-FFF2-40B4-BE49-F238E27FC236}">
                <a16:creationId xmlns:a16="http://schemas.microsoft.com/office/drawing/2014/main" id="{242F12A3-9FAA-4F3F-AAF4-9444FFA00E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85750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FE8AE94-6CD6-46E1-879A-255E6F9E1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28575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20" name="step-title-3">
            <a:extLst xmlns:a="http://schemas.openxmlformats.org/drawingml/2006/main">
              <a:ext uri="{FF2B5EF4-FFF2-40B4-BE49-F238E27FC236}">
                <a16:creationId xmlns:a16="http://schemas.microsoft.com/office/drawing/2014/main" id="{BF105C6C-1B20-452B-82D7-DC7CD0AD9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348615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Вызов</a:t>
            </a:r>
          </a:p>
        </p:txBody>
      </p:sp>
      <p:sp>
        <p:nvSpPr>
          <p:cNvPr id="21" name="step-body-3">
            <a:extLst xmlns:a="http://schemas.openxmlformats.org/drawingml/2006/main">
              <a:ext uri="{FF2B5EF4-FFF2-40B4-BE49-F238E27FC236}">
                <a16:creationId xmlns:a16="http://schemas.microsoft.com/office/drawing/2014/main" id="{38F52D57-6EB9-4AA3-BAF0-1AD5301CC8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91275" y="4476750"/>
            <a:ext cx="2195513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Организовать вызов 112 и встречу помощи.</a:t>
            </a:r>
          </a:p>
        </p:txBody>
      </p:sp>
      <p:sp>
        <p:nvSpPr>
          <p:cNvPr id="22" name="step-4">
            <a:extLst xmlns:a="http://schemas.openxmlformats.org/drawingml/2006/main">
              <a:ext uri="{FF2B5EF4-FFF2-40B4-BE49-F238E27FC236}">
                <a16:creationId xmlns:a16="http://schemas.microsoft.com/office/drawing/2014/main" id="{1EBB50AA-2C0A-401D-9179-6E0095412A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7788" y="2647950"/>
            <a:ext cx="2614613" cy="3352800"/>
          </a:xfrm>
          <a:prstGeom xmlns:a="http://schemas.openxmlformats.org/drawingml/2006/main" prst="roundRect">
            <a:avLst>
              <a:gd name="adj" fmla="val 5829"/>
            </a:avLst>
          </a:prstGeom>
          <a:solidFill xmlns:a="http://schemas.openxmlformats.org/drawingml/2006/main">
            <a:srgbClr val="F7FBFE"/>
          </a:solidFill>
          <a:ln xmlns:a="http://schemas.openxmlformats.org/drawingml/2006/main" w="9525">
            <a:solidFill>
              <a:srgbClr val="D8E9EE"/>
            </a:solidFill>
            <a:prstDash val="solid"/>
          </a:ln>
        </p:spPr>
      </p:sp>
      <p:sp>
        <p:nvSpPr>
          <p:cNvPr id="23" name="step-badge-4">
            <a:extLst xmlns:a="http://schemas.openxmlformats.org/drawingml/2006/main">
              <a:ext uri="{FF2B5EF4-FFF2-40B4-BE49-F238E27FC236}">
                <a16:creationId xmlns:a16="http://schemas.microsoft.com/office/drawing/2014/main" id="{C7F7D05B-69FD-44F6-B63F-FDCC6D015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857500"/>
            <a:ext cx="495300" cy="495300"/>
          </a:xfrm>
          <a:prstGeom xmlns:a="http://schemas.openxmlformats.org/drawingml/2006/main" prst="roundRect">
            <a:avLst>
              <a:gd name="adj" fmla="val 23077"/>
            </a:avLst>
          </a:prstGeom>
          <a:solidFill xmlns:a="http://schemas.openxmlformats.org/drawingml/2006/main">
            <a:srgbClr val="00A69C"/>
          </a:solidFill>
          <a:ln xmlns:a="http://schemas.openxmlformats.org/drawingml/2006/main" w="9525">
            <a:solidFill>
              <a:srgbClr val="00A69C"/>
            </a:solidFill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4B04FB5-55A7-4AB4-A718-9703BB361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2857500"/>
            <a:ext cx="49530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25" name="step-title-4">
            <a:extLst xmlns:a="http://schemas.openxmlformats.org/drawingml/2006/main">
              <a:ext uri="{FF2B5EF4-FFF2-40B4-BE49-F238E27FC236}">
                <a16:creationId xmlns:a16="http://schemas.microsoft.com/office/drawing/2014/main" id="{9973EE98-C294-449C-A401-891A2E7EE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3486150"/>
            <a:ext cx="2195513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0B1F36"/>
                </a:solidFill>
                <a:latin typeface="Arial"/>
                <a:ea typeface="Arial"/>
                <a:cs typeface="Arial"/>
              </a:defRPr>
            </a:pPr>
            <a:r>
              <a:rPr sz="1950" b="1">
                <a:solidFill>
                  <a:srgbClr val="0B1F36"/>
                </a:solidFill>
                <a:latin typeface="Arial"/>
                <a:ea typeface="Arial"/>
                <a:cs typeface="Arial"/>
              </a:rPr>
              <a:t>Действие</a:t>
            </a:r>
          </a:p>
        </p:txBody>
      </p:sp>
      <p:sp>
        <p:nvSpPr>
          <p:cNvPr id="26" name="step-body-4">
            <a:extLst xmlns:a="http://schemas.openxmlformats.org/drawingml/2006/main">
              <a:ext uri="{FF2B5EF4-FFF2-40B4-BE49-F238E27FC236}">
                <a16:creationId xmlns:a16="http://schemas.microsoft.com/office/drawing/2014/main" id="{CA3D10DB-865E-4A0F-8B56-E9E26C452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77338" y="4476750"/>
            <a:ext cx="2195513" cy="1314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66758A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66758A"/>
                </a:solidFill>
                <a:latin typeface="Arial"/>
                <a:ea typeface="Arial"/>
                <a:cs typeface="Arial"/>
              </a:rPr>
              <a:t>Оказывать только те мероприятия, которым работник обучен.</a:t>
            </a:r>
          </a:p>
        </p:txBody>
      </p:sp>
    </p:spTree>
    <p:extLst>
      <p:ext uri="{BB962C8B-B14F-4D97-AF65-F5344CB8AC3E}">
        <p14:creationId xmlns:p14="http://schemas.microsoft.com/office/powerpoint/2010/main" val="542809164"/>
      </p:ext>
    </p:extLst>
  </p:cSld>
</p:sld>
</file>

<file path=ppt/theme/theme1.xml><?xml version="1.0" encoding="utf-8"?>
<a:theme xmlns:a="http://schemas.openxmlformats.org/drawingml/2006/main" name="ChatGPT">
  <a:themeElements>
    <a:clrScheme name="Sotik Safety V2">
      <a:dk1>
        <a:srgbClr val="000000"/>
      </a:dk1>
      <a:lt1>
        <a:srgbClr val="FFFFFF"/>
      </a:lt1>
      <a:dk2>
        <a:srgbClr val="0B1F36"/>
      </a:dk2>
      <a:lt2>
        <a:srgbClr val="D8E9EE"/>
      </a:lt2>
      <a:accent1>
        <a:srgbClr val="1A4EC6"/>
      </a:accent1>
      <a:accent2>
        <a:srgbClr val="347BFB"/>
      </a:accent2>
      <a:accent3>
        <a:srgbClr val="00A69C"/>
      </a:accent3>
      <a:accent4>
        <a:srgbClr val="A86408"/>
      </a:accent4>
      <a:accent5>
        <a:srgbClr val="C83F36"/>
      </a:accent5>
      <a:accent6>
        <a:srgbClr val="66758A"/>
      </a:accent6>
      <a:hlink>
        <a:srgbClr val="1A4EC6"/>
      </a:hlink>
      <a:folHlink>
        <a:srgbClr val="1A4EC6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Sotik Safety V2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2026-08-30T16:14:30.7550000Z</dcterms:created>
  <dcterms:modified xsi:type="dcterms:W3CDTF">2026-08-30T16:14:30.7550000Z</dcterms:modified>
</coreProperties>
</file>