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176ab909e76455a" /><Relationship Type="http://schemas.openxmlformats.org/officeDocument/2006/relationships/extended-properties" Target="/docProps/app.xml" Id="R2d80d6397b9a496c" /><Relationship Type="http://schemas.openxmlformats.org/officeDocument/2006/relationships/officeDocument" Target="/ppt/presentation.xml" Id="R8cb78cfc8e8f4a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6100a7bc104404"/>
  </p:sldMasterIdLst>
  <p:notesMasterIdLst>
    <p:notesMasterId xmlns:r="http://schemas.openxmlformats.org/officeDocument/2006/relationships" r:id="Rea4e4fe19dc44a91"/>
  </p:notesMasterIdLst>
  <p:sldIdLst>
    <p:sldId xmlns:r="http://schemas.openxmlformats.org/officeDocument/2006/relationships" id="256" r:id="Re117b60e8aef414b"/>
    <p:sldId xmlns:r="http://schemas.openxmlformats.org/officeDocument/2006/relationships" id="257" r:id="Re9c83fc072ff44ec"/>
    <p:sldId xmlns:r="http://schemas.openxmlformats.org/officeDocument/2006/relationships" id="258" r:id="R2c1ea429a1e04d7f"/>
    <p:sldId xmlns:r="http://schemas.openxmlformats.org/officeDocument/2006/relationships" id="259" r:id="Rfeafef9657324467"/>
    <p:sldId xmlns:r="http://schemas.openxmlformats.org/officeDocument/2006/relationships" id="260" r:id="Rf415056e1cf04cac"/>
    <p:sldId xmlns:r="http://schemas.openxmlformats.org/officeDocument/2006/relationships" id="261" r:id="R5da506f04f874581"/>
    <p:sldId xmlns:r="http://schemas.openxmlformats.org/officeDocument/2006/relationships" id="262" r:id="R6c353c2342704163"/>
    <p:sldId xmlns:r="http://schemas.openxmlformats.org/officeDocument/2006/relationships" id="263" r:id="Ra62e616083a44833"/>
    <p:sldId xmlns:r="http://schemas.openxmlformats.org/officeDocument/2006/relationships" id="264" r:id="R844ff165381748fc"/>
    <p:sldId xmlns:r="http://schemas.openxmlformats.org/officeDocument/2006/relationships" id="265" r:id="Rddbd8e73628447f9"/>
    <p:sldId xmlns:r="http://schemas.openxmlformats.org/officeDocument/2006/relationships" id="266" r:id="Rce6530f1f901456e"/>
    <p:sldId xmlns:r="http://schemas.openxmlformats.org/officeDocument/2006/relationships" id="267" r:id="R4c5573ade9ff41c6"/>
    <p:sldId xmlns:r="http://schemas.openxmlformats.org/officeDocument/2006/relationships" id="268" r:id="R0a5b621ecee845ec"/>
    <p:sldId xmlns:r="http://schemas.openxmlformats.org/officeDocument/2006/relationships" id="269" r:id="R2ec53943c5ad4e0b"/>
    <p:sldId xmlns:r="http://schemas.openxmlformats.org/officeDocument/2006/relationships" id="270" r:id="R2fad2d23b62a48cc"/>
    <p:sldId xmlns:r="http://schemas.openxmlformats.org/officeDocument/2006/relationships" id="271" r:id="Ra73c5237a9b14dca"/>
    <p:sldId xmlns:r="http://schemas.openxmlformats.org/officeDocument/2006/relationships" id="272" r:id="R762a7690543d464b"/>
    <p:sldId xmlns:r="http://schemas.openxmlformats.org/officeDocument/2006/relationships" id="273" r:id="Re8f59f0f48644502"/>
    <p:sldId xmlns:r="http://schemas.openxmlformats.org/officeDocument/2006/relationships" id="274" r:id="Rb108c7d4da664280"/>
    <p:sldId xmlns:r="http://schemas.openxmlformats.org/officeDocument/2006/relationships" id="275" r:id="R78b968ff288046b5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7b0780ff4e246f1" /><Relationship Type="http://schemas.openxmlformats.org/officeDocument/2006/relationships/slideMaster" Target="/ppt/slideMasters/slideMaster1.xml" Id="Re46100a7bc104404" /><Relationship Type="http://schemas.openxmlformats.org/officeDocument/2006/relationships/notesMaster" Target="/ppt/notesMasters/notesMaster1.xml" Id="Rea4e4fe19dc44a91" /><Relationship Type="http://schemas.openxmlformats.org/officeDocument/2006/relationships/presProps" Target="/ppt/presProps.xml" Id="Rcd1d962b17f74191" /><Relationship Type="http://schemas.openxmlformats.org/officeDocument/2006/relationships/tableStyles" Target="/ppt/tableStyles.xml" Id="R2fe45160ffb74a91" /><Relationship Type="http://schemas.openxmlformats.org/officeDocument/2006/relationships/slide" Target="/ppt/slides/slide1.xml" Id="Re117b60e8aef414b" /><Relationship Type="http://schemas.openxmlformats.org/officeDocument/2006/relationships/slide" Target="/ppt/slides/slide2.xml" Id="Re9c83fc072ff44ec" /><Relationship Type="http://schemas.openxmlformats.org/officeDocument/2006/relationships/slide" Target="/ppt/slides/slide3.xml" Id="R2c1ea429a1e04d7f" /><Relationship Type="http://schemas.openxmlformats.org/officeDocument/2006/relationships/slide" Target="/ppt/slides/slide4.xml" Id="Rfeafef9657324467" /><Relationship Type="http://schemas.openxmlformats.org/officeDocument/2006/relationships/slide" Target="/ppt/slides/slide5.xml" Id="Rf415056e1cf04cac" /><Relationship Type="http://schemas.openxmlformats.org/officeDocument/2006/relationships/slide" Target="/ppt/slides/slide6.xml" Id="R5da506f04f874581" /><Relationship Type="http://schemas.openxmlformats.org/officeDocument/2006/relationships/slide" Target="/ppt/slides/slide7.xml" Id="R6c353c2342704163" /><Relationship Type="http://schemas.openxmlformats.org/officeDocument/2006/relationships/slide" Target="/ppt/slides/slide8.xml" Id="Ra62e616083a44833" /><Relationship Type="http://schemas.openxmlformats.org/officeDocument/2006/relationships/slide" Target="/ppt/slides/slide9.xml" Id="R844ff165381748fc" /><Relationship Type="http://schemas.openxmlformats.org/officeDocument/2006/relationships/slide" Target="/ppt/slides/slide10.xml" Id="Rddbd8e73628447f9" /><Relationship Type="http://schemas.openxmlformats.org/officeDocument/2006/relationships/slide" Target="/ppt/slides/slide11.xml" Id="Rce6530f1f901456e" /><Relationship Type="http://schemas.openxmlformats.org/officeDocument/2006/relationships/slide" Target="/ppt/slides/slide12.xml" Id="R4c5573ade9ff41c6" /><Relationship Type="http://schemas.openxmlformats.org/officeDocument/2006/relationships/slide" Target="/ppt/slides/slide13.xml" Id="R0a5b621ecee845ec" /><Relationship Type="http://schemas.openxmlformats.org/officeDocument/2006/relationships/slide" Target="/ppt/slides/slide14.xml" Id="R2ec53943c5ad4e0b" /><Relationship Type="http://schemas.openxmlformats.org/officeDocument/2006/relationships/slide" Target="/ppt/slides/slide15.xml" Id="R2fad2d23b62a48cc" /><Relationship Type="http://schemas.openxmlformats.org/officeDocument/2006/relationships/slide" Target="/ppt/slides/slide16.xml" Id="Ra73c5237a9b14dca" /><Relationship Type="http://schemas.openxmlformats.org/officeDocument/2006/relationships/slide" Target="/ppt/slides/slide17.xml" Id="R762a7690543d464b" /><Relationship Type="http://schemas.openxmlformats.org/officeDocument/2006/relationships/slide" Target="/ppt/slides/slide18.xml" Id="Re8f59f0f48644502" /><Relationship Type="http://schemas.openxmlformats.org/officeDocument/2006/relationships/slide" Target="/ppt/slides/slide19.xml" Id="Rb108c7d4da664280" /><Relationship Type="http://schemas.openxmlformats.org/officeDocument/2006/relationships/slide" Target="/ppt/slides/slide20.xml" Id="R78b968ff288046b5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f127923c07604c7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Sotik Safety V2">
      <a:dk1>
        <a:srgbClr val="000000"/>
      </a:dk1>
      <a:lt1>
        <a:srgbClr val="FFFFFF"/>
      </a:lt1>
      <a:dk2>
        <a:srgbClr val="0B1F36"/>
      </a:dk2>
      <a:lt2>
        <a:srgbClr val="D8E9EE"/>
      </a:lt2>
      <a:accent1>
        <a:srgbClr val="1A4EC6"/>
      </a:accent1>
      <a:accent2>
        <a:srgbClr val="347BFB"/>
      </a:accent2>
      <a:accent3>
        <a:srgbClr val="00A69C"/>
      </a:accent3>
      <a:accent4>
        <a:srgbClr val="A86408"/>
      </a:accent4>
      <a:accent5>
        <a:srgbClr val="C83F36"/>
      </a:accent5>
      <a:accent6>
        <a:srgbClr val="66758A"/>
      </a:accent6>
      <a:hlink>
        <a:srgbClr val="1A4EC6"/>
      </a:hlink>
      <a:folHlink>
        <a:srgbClr val="1A4EC6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Sotik Safety V2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4c8ef29a2574adc" /><Relationship Type="http://schemas.openxmlformats.org/officeDocument/2006/relationships/notesMaster" Target="/ppt/notesMasters/notesMaster1.xml" Id="Rf78c2983c83846b5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5a3b72ea0994018" /><Relationship Type="http://schemas.openxmlformats.org/officeDocument/2006/relationships/notesMaster" Target="/ppt/notesMasters/notesMaster1.xml" Id="Rb30ec68521684c92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bc7d20bdeed04984" /><Relationship Type="http://schemas.openxmlformats.org/officeDocument/2006/relationships/notesMaster" Target="/ppt/notesMasters/notesMaster1.xml" Id="Rc498373d9a9a48c6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9eda76eb93f2464f" /><Relationship Type="http://schemas.openxmlformats.org/officeDocument/2006/relationships/notesMaster" Target="/ppt/notesMasters/notesMaster1.xml" Id="R9af60c0503ba4dc0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b637b3ead83b4215" /><Relationship Type="http://schemas.openxmlformats.org/officeDocument/2006/relationships/notesMaster" Target="/ppt/notesMasters/notesMaster1.xml" Id="R86540aaa72e84df1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535122f21c9f4c45" /><Relationship Type="http://schemas.openxmlformats.org/officeDocument/2006/relationships/notesMaster" Target="/ppt/notesMasters/notesMaster1.xml" Id="R398af2f84ca54088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27d2615eefb7449f" /><Relationship Type="http://schemas.openxmlformats.org/officeDocument/2006/relationships/notesMaster" Target="/ppt/notesMasters/notesMaster1.xml" Id="Rccdd07eff4d14660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10af8d338f9549f6" /><Relationship Type="http://schemas.openxmlformats.org/officeDocument/2006/relationships/notesMaster" Target="/ppt/notesMasters/notesMaster1.xml" Id="R93da51a1dd154b6c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70842e05508243dc" /><Relationship Type="http://schemas.openxmlformats.org/officeDocument/2006/relationships/notesMaster" Target="/ppt/notesMasters/notesMaster1.xml" Id="R700e3452d84741be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9b80040dec2645b6" /><Relationship Type="http://schemas.openxmlformats.org/officeDocument/2006/relationships/notesMaster" Target="/ppt/notesMasters/notesMaster1.xml" Id="R1c3ecbd2e5cd471b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187edc51994d4c5b" /><Relationship Type="http://schemas.openxmlformats.org/officeDocument/2006/relationships/notesMaster" Target="/ppt/notesMasters/notesMaster1.xml" Id="R3681280d4bce475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f94121f9900409c" /><Relationship Type="http://schemas.openxmlformats.org/officeDocument/2006/relationships/notesMaster" Target="/ppt/notesMasters/notesMaster1.xml" Id="Raf0409dccd35466e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e53b5e5f5cc94591" /><Relationship Type="http://schemas.openxmlformats.org/officeDocument/2006/relationships/notesMaster" Target="/ppt/notesMasters/notesMaster1.xml" Id="Rb71b9a6c6034462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9a88463c20c4845" /><Relationship Type="http://schemas.openxmlformats.org/officeDocument/2006/relationships/notesMaster" Target="/ppt/notesMasters/notesMaster1.xml" Id="R0258e471348f4b7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fddacfb42a34d1f" /><Relationship Type="http://schemas.openxmlformats.org/officeDocument/2006/relationships/notesMaster" Target="/ppt/notesMasters/notesMaster1.xml" Id="Reebcfa9f322a497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9ed6c07ceac42b9" /><Relationship Type="http://schemas.openxmlformats.org/officeDocument/2006/relationships/notesMaster" Target="/ppt/notesMasters/notesMaster1.xml" Id="Rb57345a4bf4a463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52945e56ab74959" /><Relationship Type="http://schemas.openxmlformats.org/officeDocument/2006/relationships/notesMaster" Target="/ppt/notesMasters/notesMaster1.xml" Id="R5c0a4ddac05e4af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d2e293dcef141e6" /><Relationship Type="http://schemas.openxmlformats.org/officeDocument/2006/relationships/notesMaster" Target="/ppt/notesMasters/notesMaster1.xml" Id="R0c7fc959d5cb401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ad13d1059e3459e" /><Relationship Type="http://schemas.openxmlformats.org/officeDocument/2006/relationships/notesMaster" Target="/ppt/notesMasters/notesMaster1.xml" Id="Rf1768aa44f2d4db6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03483ac9e71f49be" /><Relationship Type="http://schemas.openxmlformats.org/officeDocument/2006/relationships/notesMaster" Target="/ppt/notesMasters/notesMaster1.xml" Id="R5c49cfdb79994ca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После теоретической части проведите практику на конкретном объекте: сигнал, маршрут, место сбора и доступные средства тушения.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https://publication.pravo.gov.ru/document/0001202502200004?index=1&amp;pageSize=100</a:t>
            </a:r>
          </a:p>
          <a:p xmlns:a="http://schemas.openxmlformats.org/drawingml/2006/main">
            <a:r>
              <a:t>- https://65.mchs.gov.ru/uploads/resource/2026-02-06/0f4a54dff13b85b7087bc6e1a76adcd4.pdf</a:t>
            </a:r>
          </a:p>
          <a:p xmlns:a="http://schemas.openxmlformats.org/drawingml/2006/main">
            <a:r>
              <a:t>- https://publication.pravo.gov.ru/Document/View/0001202009250010</a:t>
            </a:r>
          </a:p>
          <a:p xmlns:a="http://schemas.openxmlformats.org/drawingml/2006/main">
            <a:r>
              <a:t>- OpenAI image generation, 2026-08-30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Попросите работников произнести учебное сообщение вслух.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https://65.mchs.gov.ru/uploads/resource/2026-02-06/0f4a54dff13b85b7087bc6e1a76adcd4.pdf</a:t>
            </a:r>
          </a:p>
          <a:p xmlns:a="http://schemas.openxmlformats.org/drawingml/2006/main">
            <a:r>
              <a:t>- https://publication.pravo.gov.ru/Document/View/0001202009250010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Уточните местный порядок отключения оборудования и помощи посетителям.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https://65.mchs.gov.ru/uploads/resource/2026-02-06/0f4a54dff13b85b7087bc6e1a76adcd4.pdf</a:t>
            </a:r>
          </a:p>
          <a:p xmlns:a="http://schemas.openxmlformats.org/drawingml/2006/main">
            <a:r>
              <a:t>- https://publication.pravo.gov.ru/Document/View/0001202009250010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Не давайте универсальные советы, противоречащие планировке объекта.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https://publication.pravo.gov.ru/Document/View/0001202009250010</a:t>
            </a:r>
          </a:p>
          <a:p xmlns:a="http://schemas.openxmlformats.org/drawingml/2006/main">
            <a:r>
              <a:t>- https://65.mchs.gov.ru/uploads/resource/2026-02-06/0f4a54dff13b85b7087bc6e1a76adcd4.pdf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Разберите порядок помощи посетителям и маломобильным людям на конкретном объекте.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https://65.mchs.gov.ru/uploads/resource/2026-02-06/0f4a54dff13b85b7087bc6e1a76adcd4.pdf</a:t>
            </a:r>
          </a:p>
          <a:p xmlns:a="http://schemas.openxmlformats.org/drawingml/2006/main">
            <a:r>
              <a:t>- https://publication.pravo.gov.ru/Document/View/0001202009250010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Назовите место сбора и порядок проверки присутствующих.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https://65.mchs.gov.ru/uploads/resource/2026-02-06/0f4a54dff13b85b7087bc6e1a76adcd4.pdf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Классификация также включает специальные классы. Покажите маркировку средств конкретного объекта.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https://www.consultant.ru/document/cons_doc_LAW_78699/</a:t>
            </a:r>
          </a:p>
          <a:p xmlns:a="http://schemas.openxmlformats.org/drawingml/2006/main">
            <a:r>
              <a:t>- https://65.mchs.gov.ru/uploads/resource/2026-02-06/0f4a54dff13b85b7087bc6e1a76adcd4.pdf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Практическая демонстрация проводится на конкретной модели в безопасных условиях.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https://65.mchs.gov.ru/uploads/resource/2026-02-06/0f4a54dff13b85b7087bc6e1a76adcd4.pdf</a:t>
            </a:r>
          </a:p>
          <a:p xmlns:a="http://schemas.openxmlformats.org/drawingml/2006/main">
            <a:r>
              <a:t>- https://publication.pravo.gov.ru/Document/View/0001202009250010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Покажите реальные элементы систем и лицо, которому сообщают о дефекте.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https://65.mchs.gov.ru/uploads/resource/2026-02-06/0f4a54dff13b85b7087bc6e1a76adcd4.pdf</a:t>
            </a:r>
          </a:p>
          <a:p xmlns:a="http://schemas.openxmlformats.org/drawingml/2006/main">
            <a:r>
              <a:t>- https://publication.pravo.gov.ru/Document/View/0001202009250010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Учебное пособие Минздрава рекомендует охлаждение прохладной водой не менее 20 минут. Этот слайд не заменяет практическое обучение первой помощи.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https://publication.pravo.gov.ru/document/0001202405310015</a:t>
            </a:r>
          </a:p>
          <a:p xmlns:a="http://schemas.openxmlformats.org/drawingml/2006/main">
            <a:r>
              <a:t>- https://static-0.minzdrav.gov.ru/system/attachments/attaches/000/080/129/original/%D0%A3%D1%87%D0%B5%D0%B1%D0%BD%D0%BE%D0%B5_%D0%BF%D0%BE%D1%81%D0%BE%D0%B1%D0%B8%D0%B5_%D0%B4%D0%BB%D1%8F_%D0%BF%D1%80%D0%B5%D0%BF%D0%BE%D0%B4%D0%B0%D0%B2%D0%B0%D1%82%D0%B5%D0%BB%D0%B5%D0%B9.pdf</a:t>
            </a:r>
          </a:p>
          <a:p xmlns:a="http://schemas.openxmlformats.org/drawingml/2006/main">
            <a:r>
              <a:t>- https://65.mchs.gov.ru/uploads/resource/2026-02-06/0f4a54dff13b85b7087bc6e1a76adcd4.pdf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После вопросов проведите практическую проверку маршрута и доступных средств.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https://65.mchs.gov.ru/uploads/resource/2026-02-06/0f4a54dff13b85b7087bc6e1a76adcd4.pdf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Используйте итоговые данные ведомственной статистики МЧС России за 2025 год. Отдельно обратите внимание на 1 764 пожара на объектах производственного назначения.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https://bi-file.ru/wp-content/uploads/2026/07/statistika-mchs-po-pozharam-2025.pdf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Завершите практикой на объекте и проверкой знаний и умений.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https://65.mchs.gov.ru/uploads/resource/2026-02-06/0f4a54dff13b85b7087bc6e1a76adcd4.pdf</a:t>
            </a:r>
          </a:p>
          <a:p xmlns:a="http://schemas.openxmlformats.org/drawingml/2006/main">
            <a:r>
              <a:t>- https://publication.pravo.gov.ru/Document/View/0001202009250010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Используйте только как базовую модель. Уточните пожарную опасность реальных процессов объекта.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https://www.consultant.ru/document/cons_doc_LAW_78699/</a:t>
            </a:r>
          </a:p>
          <a:p xmlns:a="http://schemas.openxmlformats.org/drawingml/2006/main">
            <a:r>
              <a:t>- https://65.mchs.gov.ru/uploads/resource/2026-02-06/0f4a54dff13b85b7087bc6e1a76adcd4.pdf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Дополните причинами, характерными для технологических процессов объекта.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https://publication.pravo.gov.ru/Document/View/0001202009250010</a:t>
            </a:r>
          </a:p>
          <a:p xmlns:a="http://schemas.openxmlformats.org/drawingml/2006/main">
            <a:r>
              <a:t>- https://65.mchs.gov.ru/uploads/resource/2026-02-06/0f4a54dff13b85b7087bc6e1a76adcd4.pdf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Разберите ответственность и местный порядок сообщения.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https://65.mchs.gov.ru/uploads/resource/2026-02-06/0f4a54dff13b85b7087bc6e1a76adcd4.pdf</a:t>
            </a:r>
          </a:p>
          <a:p xmlns:a="http://schemas.openxmlformats.org/drawingml/2006/main">
            <a:r>
              <a:t>- https://publication.pravo.gov.ru/Document/View/0001202009250010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Назовите ответственных и перечень оборудования, которое нельзя отключать самовольно.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https://65.mchs.gov.ru/uploads/resource/2026-02-06/0f4a54dff13b85b7087bc6e1a76adcd4.pdf</a:t>
            </a:r>
          </a:p>
          <a:p xmlns:a="http://schemas.openxmlformats.org/drawingml/2006/main">
            <a:r>
              <a:t>- https://publication.pravo.gov.ru/Document/View/0001202009250010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Покажите элементы систем на конкретном объекте и объясните, что нельзя отключать их самовольно.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https://65.mchs.gov.ru/uploads/resource/2026-02-06/0f4a54dff13b85b7087bc6e1a76adcd4.pdf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Покажите реальные точки после теоретической части.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https://65.mchs.gov.ru/uploads/resource/2026-02-06/0f4a54dff13b85b7087bc6e1a76adcd4.pdf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Не направляйте работника искать источник дыма, если это создает риск.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https://65.mchs.gov.ru/uploads/resource/2026-02-06/0f4a54dff13b85b7087bc6e1a76adcd4.pdf</a:t>
            </a:r>
          </a:p>
          <a:p xmlns:a="http://schemas.openxmlformats.org/drawingml/2006/main">
            <a:r>
              <a:t>- https://publication.pravo.gov.ru/Document/View/0001202009250010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feb5aefac44db8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67363feea8e41ce" /><Relationship Type="http://schemas.openxmlformats.org/officeDocument/2006/relationships/slideLayout" Target="/ppt/slideLayouts/slideLayout1.xml" Id="R8e20a9e2402e461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20a9e2402e461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Sotik Safety V2">
      <a:dk1>
        <a:srgbClr val="000000"/>
      </a:dk1>
      <a:lt1>
        <a:srgbClr val="FFFFFF"/>
      </a:lt1>
      <a:dk2>
        <a:srgbClr val="0B1F36"/>
      </a:dk2>
      <a:lt2>
        <a:srgbClr val="D8E9EE"/>
      </a:lt2>
      <a:accent1>
        <a:srgbClr val="1A4EC6"/>
      </a:accent1>
      <a:accent2>
        <a:srgbClr val="347BFB"/>
      </a:accent2>
      <a:accent3>
        <a:srgbClr val="00A69C"/>
      </a:accent3>
      <a:accent4>
        <a:srgbClr val="A86408"/>
      </a:accent4>
      <a:accent5>
        <a:srgbClr val="C83F36"/>
      </a:accent5>
      <a:accent6>
        <a:srgbClr val="66758A"/>
      </a:accent6>
      <a:hlink>
        <a:srgbClr val="1A4EC6"/>
      </a:hlink>
      <a:folHlink>
        <a:srgbClr val="1A4EC6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Sotik Safety V2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a6ae9a98a4f0b" /><Relationship Type="http://schemas.openxmlformats.org/officeDocument/2006/relationships/image" Target="/ppt/media/image.png" Id="R847a73d19624402a" /><Relationship Type="http://schemas.openxmlformats.org/officeDocument/2006/relationships/image" Target="/ppt/media/image2.png" Id="R5e571830632149a5" /><Relationship Type="http://schemas.openxmlformats.org/officeDocument/2006/relationships/notesSlide" Target="/ppt/notesSlides/notesSlide1.xml" Id="Reb3448c66cd947fe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c9ec2f9af4448" /><Relationship Type="http://schemas.openxmlformats.org/officeDocument/2006/relationships/image" Target="/ppt/media/image11.png" Id="R2101facd80ca442f" /><Relationship Type="http://schemas.openxmlformats.org/officeDocument/2006/relationships/notesSlide" Target="/ppt/notesSlides/notesSlide10.xml" Id="R0dfe1b05f93e46ec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185b2d7ac4c11" /><Relationship Type="http://schemas.openxmlformats.org/officeDocument/2006/relationships/image" Target="/ppt/media/image12.png" Id="R7ca6990618c54d2c" /><Relationship Type="http://schemas.openxmlformats.org/officeDocument/2006/relationships/notesSlide" Target="/ppt/notesSlides/notesSlide11.xml" Id="Rfdcdc94335ec44a2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dc7a497ec4948" /><Relationship Type="http://schemas.openxmlformats.org/officeDocument/2006/relationships/image" Target="/ppt/media/image13.png" Id="R7a8a94516b60465d" /><Relationship Type="http://schemas.openxmlformats.org/officeDocument/2006/relationships/notesSlide" Target="/ppt/notesSlides/notesSlide12.xml" Id="Re17850f3a7d94cdc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8eeebebec40fa" /><Relationship Type="http://schemas.openxmlformats.org/officeDocument/2006/relationships/image" Target="/ppt/media/image14.png" Id="R570e8f0670ea4e87" /><Relationship Type="http://schemas.openxmlformats.org/officeDocument/2006/relationships/notesSlide" Target="/ppt/notesSlides/notesSlide13.xml" Id="Rd118d4c102b64948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52a4e6edf409c" /><Relationship Type="http://schemas.openxmlformats.org/officeDocument/2006/relationships/image" Target="/ppt/media/image15.png" Id="R0eebc2dd1fd840fe" /><Relationship Type="http://schemas.openxmlformats.org/officeDocument/2006/relationships/notesSlide" Target="/ppt/notesSlides/notesSlide14.xml" Id="Raf8243d58a554b2e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b138e645b4f9f" /><Relationship Type="http://schemas.openxmlformats.org/officeDocument/2006/relationships/image" Target="/ppt/media/image16.png" Id="Rddaa205f812e4484" /><Relationship Type="http://schemas.openxmlformats.org/officeDocument/2006/relationships/notesSlide" Target="/ppt/notesSlides/notesSlide15.xml" Id="R401e1386bb7c4131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c58e2b8f2451f" /><Relationship Type="http://schemas.openxmlformats.org/officeDocument/2006/relationships/image" Target="/ppt/media/image17.png" Id="Rc33069b9c5ef40b6" /><Relationship Type="http://schemas.openxmlformats.org/officeDocument/2006/relationships/notesSlide" Target="/ppt/notesSlides/notesSlide16.xml" Id="R588a37b7a71f43d1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b3eac33ca43a7" /><Relationship Type="http://schemas.openxmlformats.org/officeDocument/2006/relationships/image" Target="/ppt/media/image18.png" Id="Rfb48f32fa45440fc" /><Relationship Type="http://schemas.openxmlformats.org/officeDocument/2006/relationships/notesSlide" Target="/ppt/notesSlides/notesSlide17.xml" Id="Rc82b00f814d84c10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4f971a67847c9" /><Relationship Type="http://schemas.openxmlformats.org/officeDocument/2006/relationships/image" Target="/ppt/media/image19.png" Id="Rfc9f3bd2ccdb4b7f" /><Relationship Type="http://schemas.openxmlformats.org/officeDocument/2006/relationships/notesSlide" Target="/ppt/notesSlides/notesSlide18.xml" Id="R91039e29bfc64d3a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65f31592c4822" /><Relationship Type="http://schemas.openxmlformats.org/officeDocument/2006/relationships/image" Target="/ppt/media/image20.png" Id="R07ccb334413b46d4" /><Relationship Type="http://schemas.openxmlformats.org/officeDocument/2006/relationships/notesSlide" Target="/ppt/notesSlides/notesSlide19.xml" Id="R56757ff4dc3d4a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734bac409436d" /><Relationship Type="http://schemas.openxmlformats.org/officeDocument/2006/relationships/image" Target="/ppt/media/image3.png" Id="R178ea3c712364c13" /><Relationship Type="http://schemas.openxmlformats.org/officeDocument/2006/relationships/notesSlide" Target="/ppt/notesSlides/notesSlide2.xml" Id="R6fd7be5d6c954da2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3d824264b497c" /><Relationship Type="http://schemas.openxmlformats.org/officeDocument/2006/relationships/image" Target="/ppt/media/image21.png" Id="R3d2ccdc1ec4e4a22" /><Relationship Type="http://schemas.openxmlformats.org/officeDocument/2006/relationships/notesSlide" Target="/ppt/notesSlides/notesSlide20.xml" Id="Re2299cb011894b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486629f4040e9" /><Relationship Type="http://schemas.openxmlformats.org/officeDocument/2006/relationships/image" Target="/ppt/media/image4.png" Id="Rd69c89309f104c0e" /><Relationship Type="http://schemas.openxmlformats.org/officeDocument/2006/relationships/notesSlide" Target="/ppt/notesSlides/notesSlide3.xml" Id="R012549f20eb74c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02ace758e4382" /><Relationship Type="http://schemas.openxmlformats.org/officeDocument/2006/relationships/image" Target="/ppt/media/image5.png" Id="Rb74b4caba1e543d3" /><Relationship Type="http://schemas.openxmlformats.org/officeDocument/2006/relationships/notesSlide" Target="/ppt/notesSlides/notesSlide4.xml" Id="R7e2b03f618b548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448b878e6429e" /><Relationship Type="http://schemas.openxmlformats.org/officeDocument/2006/relationships/image" Target="/ppt/media/image6.png" Id="Re897163236ce4718" /><Relationship Type="http://schemas.openxmlformats.org/officeDocument/2006/relationships/notesSlide" Target="/ppt/notesSlides/notesSlide5.xml" Id="R12480a28bdca49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42f008aab408d" /><Relationship Type="http://schemas.openxmlformats.org/officeDocument/2006/relationships/image" Target="/ppt/media/image7.png" Id="R72b6af61f9604a7f" /><Relationship Type="http://schemas.openxmlformats.org/officeDocument/2006/relationships/notesSlide" Target="/ppt/notesSlides/notesSlide6.xml" Id="R7c3c4228aa7144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6ff6198d24138" /><Relationship Type="http://schemas.openxmlformats.org/officeDocument/2006/relationships/image" Target="/ppt/media/image8.png" Id="R8b4c3e7e86f84020" /><Relationship Type="http://schemas.openxmlformats.org/officeDocument/2006/relationships/notesSlide" Target="/ppt/notesSlides/notesSlide7.xml" Id="R470a1a51916049e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497e5c70143f2" /><Relationship Type="http://schemas.openxmlformats.org/officeDocument/2006/relationships/image" Target="/ppt/media/image9.png" Id="R5639fbe6f5764588" /><Relationship Type="http://schemas.openxmlformats.org/officeDocument/2006/relationships/notesSlide" Target="/ppt/notesSlides/notesSlide8.xml" Id="R1702da3b3ee14f4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843cfae5641ab" /><Relationship Type="http://schemas.openxmlformats.org/officeDocument/2006/relationships/image" Target="/ppt/media/image10.png" Id="R663ce6f63ad945ee" /><Relationship Type="http://schemas.openxmlformats.org/officeDocument/2006/relationships/notesSlide" Target="/ppt/notesSlides/notesSlide9.xml" Id="R88d0ddbef60b4e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47a73d19624402a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cover-logo-surface">
            <a:extLst xmlns:a="http://schemas.openxmlformats.org/drawingml/2006/main">
              <a:ext uri="{FF2B5EF4-FFF2-40B4-BE49-F238E27FC236}">
                <a16:creationId xmlns:a16="http://schemas.microsoft.com/office/drawing/2014/main" id="{43D600C2-524D-423C-9C09-E5FDB4914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66700"/>
            <a:ext cx="2152650" cy="64770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FFFFFF">
              <a:alpha val="90980"/>
            </a:srgbClr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e571830632149a5"/>
          <a:stretch xmlns:a="http://schemas.openxmlformats.org/drawingml/2006/main"/>
        </p:blipFill>
        <p:spPr>
          <a:xfrm xmlns:a="http://schemas.openxmlformats.org/drawingml/2006/main">
            <a:off x="837850" y="381000"/>
            <a:ext cx="1467551" cy="419100"/>
          </a:xfrm>
          <a:prstGeom xmlns:a="http://schemas.openxmlformats.org/drawingml/2006/main" prst="rect">
            <a:avLst/>
          </a:prstGeom>
        </p:spPr>
      </p:pic>
      <p:sp>
        <p:nvSpPr>
          <p:cNvPr id="4" name="cover-title">
            <a:extLst xmlns:a="http://schemas.openxmlformats.org/drawingml/2006/main">
              <a:ext uri="{FF2B5EF4-FFF2-40B4-BE49-F238E27FC236}">
                <a16:creationId xmlns:a16="http://schemas.microsoft.com/office/drawing/2014/main" id="{C29662B0-CDF6-4CFA-94E7-7CE727A37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62100"/>
            <a:ext cx="5905500" cy="2266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Пожарная безопасность для работников</a:t>
            </a:r>
          </a:p>
        </p:txBody>
      </p:sp>
      <p:sp>
        <p:nvSpPr>
          <p:cNvPr id="5" name="cover-subtitle">
            <a:extLst xmlns:a="http://schemas.openxmlformats.org/drawingml/2006/main">
              <a:ext uri="{FF2B5EF4-FFF2-40B4-BE49-F238E27FC236}">
                <a16:creationId xmlns:a16="http://schemas.microsoft.com/office/drawing/2014/main" id="{8C632A1D-2A41-4C43-A377-8ED384AA8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95750"/>
            <a:ext cx="5715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Предупреждение, сообщение, эвакуация и безопасное тушение</a:t>
            </a:r>
          </a:p>
        </p:txBody>
      </p:sp>
    </p:spTree>
    <p:extLst>
      <p:ext uri="{BB962C8B-B14F-4D97-AF65-F5344CB8AC3E}">
        <p14:creationId xmlns:p14="http://schemas.microsoft.com/office/powerpoint/2010/main" val="199148450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footer-rule">
            <a:extLst xmlns:a="http://schemas.openxmlformats.org/drawingml/2006/main">
              <a:ext uri="{FF2B5EF4-FFF2-40B4-BE49-F238E27FC236}">
                <a16:creationId xmlns:a16="http://schemas.microsoft.com/office/drawing/2014/main" id="{FE6F8B0D-F92D-49AC-A803-6624349A8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C05B528F-8DA3-49EB-9F5C-288F3B18B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Пожарная безопасность для работников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B2F4831A-BABD-4013-8B39-DA7A40516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101facd80ca442f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251F394D-F7E3-4F6D-B517-8705D6F9C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ВЫЗОВ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B088CD5-0B67-4230-B602-514A2BC4B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Сообщение по 101 или 112 должно быть точным</a:t>
            </a:r>
          </a:p>
        </p:txBody>
      </p:sp>
      <p:sp>
        <p:nvSpPr>
          <p:cNvPr id="7" name="step-1">
            <a:extLst xmlns:a="http://schemas.openxmlformats.org/drawingml/2006/main">
              <a:ext uri="{FF2B5EF4-FFF2-40B4-BE49-F238E27FC236}">
                <a16:creationId xmlns:a16="http://schemas.microsoft.com/office/drawing/2014/main" id="{0E0D343F-1684-4E0C-AE61-2B86EC0DA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step-badge-1">
            <a:extLst xmlns:a="http://schemas.openxmlformats.org/drawingml/2006/main">
              <a:ext uri="{FF2B5EF4-FFF2-40B4-BE49-F238E27FC236}">
                <a16:creationId xmlns:a16="http://schemas.microsoft.com/office/drawing/2014/main" id="{5B0DDD13-B55E-43E7-9AD0-A9911EA7B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3FE5C94-9DAA-4C87-AD1F-FA4A7F3B4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0" name="step-title-1">
            <a:extLst xmlns:a="http://schemas.openxmlformats.org/drawingml/2006/main">
              <a:ext uri="{FF2B5EF4-FFF2-40B4-BE49-F238E27FC236}">
                <a16:creationId xmlns:a16="http://schemas.microsoft.com/office/drawing/2014/main" id="{9B34B517-1B2B-44C1-98BB-1ACC835F5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Адрес</a:t>
            </a:r>
          </a:p>
        </p:txBody>
      </p:sp>
      <p:sp>
        <p:nvSpPr>
          <p:cNvPr id="11" name="step-body-1">
            <a:extLst xmlns:a="http://schemas.openxmlformats.org/drawingml/2006/main">
              <a:ext uri="{FF2B5EF4-FFF2-40B4-BE49-F238E27FC236}">
                <a16:creationId xmlns:a16="http://schemas.microsoft.com/office/drawing/2014/main" id="{833291C8-256E-4ECE-83D5-2B0F436A0D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Населенный пункт, улица, номер здания и ориентир.</a:t>
            </a:r>
          </a:p>
        </p:txBody>
      </p:sp>
      <p:sp>
        <p:nvSpPr>
          <p:cNvPr id="12" name="step-2">
            <a:extLst xmlns:a="http://schemas.openxmlformats.org/drawingml/2006/main">
              <a:ext uri="{FF2B5EF4-FFF2-40B4-BE49-F238E27FC236}">
                <a16:creationId xmlns:a16="http://schemas.microsoft.com/office/drawing/2014/main" id="{B8108020-C216-419B-BF66-9A938F184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5663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step-badge-2">
            <a:extLst xmlns:a="http://schemas.openxmlformats.org/drawingml/2006/main">
              <a:ext uri="{FF2B5EF4-FFF2-40B4-BE49-F238E27FC236}">
                <a16:creationId xmlns:a16="http://schemas.microsoft.com/office/drawing/2014/main" id="{6FB6FD69-AE99-46F4-BA10-4673AA605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C96B916-CF68-4622-9929-E0C558658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5" name="step-title-2">
            <a:extLst xmlns:a="http://schemas.openxmlformats.org/drawingml/2006/main">
              <a:ext uri="{FF2B5EF4-FFF2-40B4-BE49-F238E27FC236}">
                <a16:creationId xmlns:a16="http://schemas.microsoft.com/office/drawing/2014/main" id="{3F370038-4106-4746-84BA-068AC021A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Место</a:t>
            </a:r>
          </a:p>
        </p:txBody>
      </p:sp>
      <p:sp>
        <p:nvSpPr>
          <p:cNvPr id="16" name="step-body-2">
            <a:extLst xmlns:a="http://schemas.openxmlformats.org/drawingml/2006/main">
              <a:ext uri="{FF2B5EF4-FFF2-40B4-BE49-F238E27FC236}">
                <a16:creationId xmlns:a16="http://schemas.microsoft.com/office/drawing/2014/main" id="{9DE8E75D-269A-4DA6-827F-9BF321174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Этаж, помещение, установка или участок.</a:t>
            </a:r>
          </a:p>
        </p:txBody>
      </p:sp>
      <p:sp>
        <p:nvSpPr>
          <p:cNvPr id="17" name="step-3">
            <a:extLst xmlns:a="http://schemas.openxmlformats.org/drawingml/2006/main">
              <a:ext uri="{FF2B5EF4-FFF2-40B4-BE49-F238E27FC236}">
                <a16:creationId xmlns:a16="http://schemas.microsoft.com/office/drawing/2014/main" id="{217573C6-8CC5-4578-9310-CCE123961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8" name="step-badge-3">
            <a:extLst xmlns:a="http://schemas.openxmlformats.org/drawingml/2006/main">
              <a:ext uri="{FF2B5EF4-FFF2-40B4-BE49-F238E27FC236}">
                <a16:creationId xmlns:a16="http://schemas.microsoft.com/office/drawing/2014/main" id="{E5F74996-C97D-4C38-A28D-FF88DCD58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EE31CDF-141F-4630-8BAA-D9FE333EF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0" name="step-title-3">
            <a:extLst xmlns:a="http://schemas.openxmlformats.org/drawingml/2006/main">
              <a:ext uri="{FF2B5EF4-FFF2-40B4-BE49-F238E27FC236}">
                <a16:creationId xmlns:a16="http://schemas.microsoft.com/office/drawing/2014/main" id="{025C3253-65A5-4ADD-B417-F76E33202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Обстановка</a:t>
            </a:r>
          </a:p>
        </p:txBody>
      </p:sp>
      <p:sp>
        <p:nvSpPr>
          <p:cNvPr id="21" name="step-body-3">
            <a:extLst xmlns:a="http://schemas.openxmlformats.org/drawingml/2006/main">
              <a:ext uri="{FF2B5EF4-FFF2-40B4-BE49-F238E27FC236}">
                <a16:creationId xmlns:a16="http://schemas.microsoft.com/office/drawing/2014/main" id="{14EFB828-911B-4049-BE16-281AAD0EB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Дым, пламя, люди, известная опасность.</a:t>
            </a:r>
          </a:p>
        </p:txBody>
      </p:sp>
      <p:sp>
        <p:nvSpPr>
          <p:cNvPr id="22" name="step-4">
            <a:extLst xmlns:a="http://schemas.openxmlformats.org/drawingml/2006/main">
              <a:ext uri="{FF2B5EF4-FFF2-40B4-BE49-F238E27FC236}">
                <a16:creationId xmlns:a16="http://schemas.microsoft.com/office/drawing/2014/main" id="{68381813-FEFF-44DC-9F9F-017763437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7788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3" name="step-badge-4">
            <a:extLst xmlns:a="http://schemas.openxmlformats.org/drawingml/2006/main">
              <a:ext uri="{FF2B5EF4-FFF2-40B4-BE49-F238E27FC236}">
                <a16:creationId xmlns:a16="http://schemas.microsoft.com/office/drawing/2014/main" id="{F7AA1135-91B0-4C81-BD09-130E93826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8A4E8A1-C8C6-4522-B8EE-B26D1A563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5" name="step-title-4">
            <a:extLst xmlns:a="http://schemas.openxmlformats.org/drawingml/2006/main">
              <a:ext uri="{FF2B5EF4-FFF2-40B4-BE49-F238E27FC236}">
                <a16:creationId xmlns:a16="http://schemas.microsoft.com/office/drawing/2014/main" id="{301B3A9E-B671-4889-BFD9-1B0E73359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Связь</a:t>
            </a:r>
          </a:p>
        </p:txBody>
      </p:sp>
      <p:sp>
        <p:nvSpPr>
          <p:cNvPr id="26" name="step-body-4">
            <a:extLst xmlns:a="http://schemas.openxmlformats.org/drawingml/2006/main">
              <a:ext uri="{FF2B5EF4-FFF2-40B4-BE49-F238E27FC236}">
                <a16:creationId xmlns:a16="http://schemas.microsoft.com/office/drawing/2014/main" id="{9B308B2F-37E5-4CD9-BADA-629BA3E44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Имя и номер телефона для уточнений.</a:t>
            </a:r>
          </a:p>
        </p:txBody>
      </p:sp>
    </p:spTree>
    <p:extLst>
      <p:ext uri="{BB962C8B-B14F-4D97-AF65-F5344CB8AC3E}">
        <p14:creationId xmlns:p14="http://schemas.microsoft.com/office/powerpoint/2010/main" val="32663120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footer-rule">
            <a:extLst xmlns:a="http://schemas.openxmlformats.org/drawingml/2006/main">
              <a:ext uri="{FF2B5EF4-FFF2-40B4-BE49-F238E27FC236}">
                <a16:creationId xmlns:a16="http://schemas.microsoft.com/office/drawing/2014/main" id="{D8744A9A-9156-460D-A96B-91D868E15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56ACE10D-657A-49DB-8A9E-6968FDF32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Пожарная безопасность для работников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0F5F6799-23C7-44A9-96CF-94BF26FAF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ca6990618c54d2c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CB6DE832-4F6F-4E01-83D9-D29204312D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ЭВАКУАЦИЯ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EC32D34-3F73-4BC1-B1D1-18EE39745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Выходите сразу и двигайтесь к месту сбора</a:t>
            </a:r>
          </a:p>
        </p:txBody>
      </p:sp>
      <p:sp>
        <p:nvSpPr>
          <p:cNvPr id="7" name="step-1">
            <a:extLst xmlns:a="http://schemas.openxmlformats.org/drawingml/2006/main">
              <a:ext uri="{FF2B5EF4-FFF2-40B4-BE49-F238E27FC236}">
                <a16:creationId xmlns:a16="http://schemas.microsoft.com/office/drawing/2014/main" id="{767D4A9C-5B0E-4F63-AECA-7E7505852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step-badge-1">
            <a:extLst xmlns:a="http://schemas.openxmlformats.org/drawingml/2006/main">
              <a:ext uri="{FF2B5EF4-FFF2-40B4-BE49-F238E27FC236}">
                <a16:creationId xmlns:a16="http://schemas.microsoft.com/office/drawing/2014/main" id="{0436C094-3516-4DE8-ADE4-8428B46DE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36FF839-8274-4870-A612-42DA7C7F2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0" name="step-title-1">
            <a:extLst xmlns:a="http://schemas.openxmlformats.org/drawingml/2006/main">
              <a:ext uri="{FF2B5EF4-FFF2-40B4-BE49-F238E27FC236}">
                <a16:creationId xmlns:a16="http://schemas.microsoft.com/office/drawing/2014/main" id="{4EF93160-1399-45E2-ACCE-32C402A06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Прекратить</a:t>
            </a:r>
          </a:p>
        </p:txBody>
      </p:sp>
      <p:sp>
        <p:nvSpPr>
          <p:cNvPr id="11" name="step-body-1">
            <a:extLst xmlns:a="http://schemas.openxmlformats.org/drawingml/2006/main">
              <a:ext uri="{FF2B5EF4-FFF2-40B4-BE49-F238E27FC236}">
                <a16:creationId xmlns:a16="http://schemas.microsoft.com/office/drawing/2014/main" id="{93344443-58CF-4CFB-9B27-C246106363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Остановить работу безопасным способом, если это не задерживает выход.</a:t>
            </a:r>
          </a:p>
        </p:txBody>
      </p:sp>
      <p:sp>
        <p:nvSpPr>
          <p:cNvPr id="12" name="step-2">
            <a:extLst xmlns:a="http://schemas.openxmlformats.org/drawingml/2006/main">
              <a:ext uri="{FF2B5EF4-FFF2-40B4-BE49-F238E27FC236}">
                <a16:creationId xmlns:a16="http://schemas.microsoft.com/office/drawing/2014/main" id="{6AABF028-A72D-44EF-9993-6E53DBF66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5663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step-badge-2">
            <a:extLst xmlns:a="http://schemas.openxmlformats.org/drawingml/2006/main">
              <a:ext uri="{FF2B5EF4-FFF2-40B4-BE49-F238E27FC236}">
                <a16:creationId xmlns:a16="http://schemas.microsoft.com/office/drawing/2014/main" id="{7D1DE254-4EBF-48A1-9257-495EBB574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20D9D57-2BC3-4155-928E-70F3EA15B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5" name="step-title-2">
            <a:extLst xmlns:a="http://schemas.openxmlformats.org/drawingml/2006/main">
              <a:ext uri="{FF2B5EF4-FFF2-40B4-BE49-F238E27FC236}">
                <a16:creationId xmlns:a16="http://schemas.microsoft.com/office/drawing/2014/main" id="{57A0B353-AA1D-4E15-8979-5808099D9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Выйти</a:t>
            </a:r>
          </a:p>
        </p:txBody>
      </p:sp>
      <p:sp>
        <p:nvSpPr>
          <p:cNvPr id="16" name="step-body-2">
            <a:extLst xmlns:a="http://schemas.openxmlformats.org/drawingml/2006/main">
              <a:ext uri="{FF2B5EF4-FFF2-40B4-BE49-F238E27FC236}">
                <a16:creationId xmlns:a16="http://schemas.microsoft.com/office/drawing/2014/main" id="{8E9EADA3-001F-4702-8509-0B80C9745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Использовать безопасный основной или запасной маршрут.</a:t>
            </a:r>
          </a:p>
        </p:txBody>
      </p:sp>
      <p:sp>
        <p:nvSpPr>
          <p:cNvPr id="17" name="step-3">
            <a:extLst xmlns:a="http://schemas.openxmlformats.org/drawingml/2006/main">
              <a:ext uri="{FF2B5EF4-FFF2-40B4-BE49-F238E27FC236}">
                <a16:creationId xmlns:a16="http://schemas.microsoft.com/office/drawing/2014/main" id="{9B6587C6-A98C-451B-9F9C-12BE078FA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8" name="step-badge-3">
            <a:extLst xmlns:a="http://schemas.openxmlformats.org/drawingml/2006/main">
              <a:ext uri="{FF2B5EF4-FFF2-40B4-BE49-F238E27FC236}">
                <a16:creationId xmlns:a16="http://schemas.microsoft.com/office/drawing/2014/main" id="{B4BCB555-23C5-4FC2-A595-87222FFB7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71D09EC-D880-4EF0-B883-7925A0326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0" name="step-title-3">
            <a:extLst xmlns:a="http://schemas.openxmlformats.org/drawingml/2006/main">
              <a:ext uri="{FF2B5EF4-FFF2-40B4-BE49-F238E27FC236}">
                <a16:creationId xmlns:a16="http://schemas.microsoft.com/office/drawing/2014/main" id="{DA39D0C6-9C8E-4371-8C67-90E7B5E8D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Не возвращаться</a:t>
            </a:r>
          </a:p>
        </p:txBody>
      </p:sp>
      <p:sp>
        <p:nvSpPr>
          <p:cNvPr id="21" name="step-body-3">
            <a:extLst xmlns:a="http://schemas.openxmlformats.org/drawingml/2006/main">
              <a:ext uri="{FF2B5EF4-FFF2-40B4-BE49-F238E27FC236}">
                <a16:creationId xmlns:a16="http://schemas.microsoft.com/office/drawing/2014/main" id="{285C2ED1-5CBC-4D2F-B668-72E57EDA1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Не идти за вещами и не двигаться против потока.</a:t>
            </a:r>
          </a:p>
        </p:txBody>
      </p:sp>
      <p:sp>
        <p:nvSpPr>
          <p:cNvPr id="22" name="step-4">
            <a:extLst xmlns:a="http://schemas.openxmlformats.org/drawingml/2006/main">
              <a:ext uri="{FF2B5EF4-FFF2-40B4-BE49-F238E27FC236}">
                <a16:creationId xmlns:a16="http://schemas.microsoft.com/office/drawing/2014/main" id="{712715E1-EEE5-41C9-B222-3E8824BA4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7788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3" name="step-badge-4">
            <a:extLst xmlns:a="http://schemas.openxmlformats.org/drawingml/2006/main">
              <a:ext uri="{FF2B5EF4-FFF2-40B4-BE49-F238E27FC236}">
                <a16:creationId xmlns:a16="http://schemas.microsoft.com/office/drawing/2014/main" id="{7CCC01D2-C79A-4D24-A058-E6F882469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761BC9B-8086-480F-91AC-BEBC1DE66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5" name="step-title-4">
            <a:extLst xmlns:a="http://schemas.openxmlformats.org/drawingml/2006/main">
              <a:ext uri="{FF2B5EF4-FFF2-40B4-BE49-F238E27FC236}">
                <a16:creationId xmlns:a16="http://schemas.microsoft.com/office/drawing/2014/main" id="{F916A91F-9AE6-4C96-87D0-5BC3E940A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Отметиться</a:t>
            </a:r>
          </a:p>
        </p:txBody>
      </p:sp>
      <p:sp>
        <p:nvSpPr>
          <p:cNvPr id="26" name="step-body-4">
            <a:extLst xmlns:a="http://schemas.openxmlformats.org/drawingml/2006/main">
              <a:ext uri="{FF2B5EF4-FFF2-40B4-BE49-F238E27FC236}">
                <a16:creationId xmlns:a16="http://schemas.microsoft.com/office/drawing/2014/main" id="{B76A06B6-7240-4089-81FC-921E3B30F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Сообщить о себе и известных людях в опасной зоне.</a:t>
            </a:r>
          </a:p>
        </p:txBody>
      </p:sp>
    </p:spTree>
    <p:extLst>
      <p:ext uri="{BB962C8B-B14F-4D97-AF65-F5344CB8AC3E}">
        <p14:creationId xmlns:p14="http://schemas.microsoft.com/office/powerpoint/2010/main" val="1634862856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footer-rule">
            <a:extLst xmlns:a="http://schemas.openxmlformats.org/drawingml/2006/main">
              <a:ext uri="{FF2B5EF4-FFF2-40B4-BE49-F238E27FC236}">
                <a16:creationId xmlns:a16="http://schemas.microsoft.com/office/drawing/2014/main" id="{5B6C12B9-94F3-4D20-AF46-D9B52FF727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0D825CD3-AD2C-4D7B-BCAA-DE024524A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Пожарная безопасность для работников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9667FAA2-8D54-44DB-8E7A-193081EF5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a8a94516b60465d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8CEACD9E-2FAD-4674-88A1-0EEE49BAB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ДЫМ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C5F7115-051D-45F4-ABEF-C4CDF611C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Не входите в дым даже на знакомом маршруте</a:t>
            </a:r>
          </a:p>
        </p:txBody>
      </p:sp>
      <p:sp>
        <p:nvSpPr>
          <p:cNvPr id="7" name="statement-main">
            <a:extLst xmlns:a="http://schemas.openxmlformats.org/drawingml/2006/main">
              <a:ext uri="{FF2B5EF4-FFF2-40B4-BE49-F238E27FC236}">
                <a16:creationId xmlns:a16="http://schemas.microsoft.com/office/drawing/2014/main" id="{36B09750-0F7D-423C-BEB5-705733C9E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7239000" cy="3790950"/>
          </a:xfrm>
          <a:prstGeom xmlns:a="http://schemas.openxmlformats.org/drawingml/2006/main" prst="roundRect">
            <a:avLst>
              <a:gd name="adj" fmla="val 4020"/>
            </a:avLst>
          </a:prstGeom>
          <a:solidFill xmlns:a="http://schemas.openxmlformats.org/drawingml/2006/main">
            <a:srgbClr val="ECF5FC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statement-big">
            <a:extLst xmlns:a="http://schemas.openxmlformats.org/drawingml/2006/main">
              <a:ext uri="{FF2B5EF4-FFF2-40B4-BE49-F238E27FC236}">
                <a16:creationId xmlns:a16="http://schemas.microsoft.com/office/drawing/2014/main" id="{F3CBB621-5205-4813-9506-E08E40C19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476500"/>
            <a:ext cx="65913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ДЫМ = ОПАСНОСТЬ</a:t>
            </a:r>
          </a:p>
        </p:txBody>
      </p:sp>
      <p:sp>
        <p:nvSpPr>
          <p:cNvPr id="9" name="statement-body">
            <a:extLst xmlns:a="http://schemas.openxmlformats.org/drawingml/2006/main">
              <a:ext uri="{FF2B5EF4-FFF2-40B4-BE49-F238E27FC236}">
                <a16:creationId xmlns:a16="http://schemas.microsoft.com/office/drawing/2014/main" id="{98AE488A-AFE7-4DDA-A6C6-986BE0AF1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600450"/>
            <a:ext cx="64770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0B1F36"/>
                </a:solidFill>
                <a:latin typeface="Arial"/>
                <a:ea typeface="Arial"/>
                <a:cs typeface="Arial"/>
              </a:rPr>
              <a:t>Выберите запасной путь. Если выход недоступен, сообщите свое местоположение и оставайтесь в максимально безопасной зоне.</a:t>
            </a:r>
          </a:p>
        </p:txBody>
      </p:sp>
      <p:sp>
        <p:nvSpPr>
          <p:cNvPr id="10" name="statement-side">
            <a:extLst xmlns:a="http://schemas.openxmlformats.org/drawingml/2006/main">
              <a:ext uri="{FF2B5EF4-FFF2-40B4-BE49-F238E27FC236}">
                <a16:creationId xmlns:a16="http://schemas.microsoft.com/office/drawing/2014/main" id="{FF36C788-A01B-4A40-A50C-95E404267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209800"/>
            <a:ext cx="3352800" cy="379095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0B1F36"/>
          </a:solidFill>
          <a:ln xmlns:a="http://schemas.openxmlformats.org/drawingml/2006/main" w="9525">
            <a:solidFill>
              <a:srgbClr val="0B1F36"/>
            </a:solidFill>
            <a:prstDash val="solid"/>
          </a:ln>
        </p:spPr>
      </p:sp>
      <p:sp>
        <p:nvSpPr>
          <p:cNvPr id="11" name="statement-side-title">
            <a:extLst xmlns:a="http://schemas.openxmlformats.org/drawingml/2006/main">
              <a:ext uri="{FF2B5EF4-FFF2-40B4-BE49-F238E27FC236}">
                <a16:creationId xmlns:a16="http://schemas.microsoft.com/office/drawing/2014/main" id="{E7853E73-74B5-484D-8B2D-08C309B24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476500"/>
            <a:ext cx="27432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Лифт не использовать</a:t>
            </a:r>
          </a:p>
        </p:txBody>
      </p:sp>
      <p:sp>
        <p:nvSpPr>
          <p:cNvPr id="12" name="statement-side-body">
            <a:extLst xmlns:a="http://schemas.openxmlformats.org/drawingml/2006/main">
              <a:ext uri="{FF2B5EF4-FFF2-40B4-BE49-F238E27FC236}">
                <a16:creationId xmlns:a16="http://schemas.microsoft.com/office/drawing/2014/main" id="{69AFBAFD-758A-40C3-9A1B-63DB987E7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3486150"/>
            <a:ext cx="27432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Лифт может остановиться или открыть двери в опасной зоне. Используйте предусмотренные пути эвакуации.</a:t>
            </a:r>
          </a:p>
        </p:txBody>
      </p:sp>
    </p:spTree>
    <p:extLst>
      <p:ext uri="{BB962C8B-B14F-4D97-AF65-F5344CB8AC3E}">
        <p14:creationId xmlns:p14="http://schemas.microsoft.com/office/powerpoint/2010/main" val="1137226054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footer-rule">
            <a:extLst xmlns:a="http://schemas.openxmlformats.org/drawingml/2006/main">
              <a:ext uri="{FF2B5EF4-FFF2-40B4-BE49-F238E27FC236}">
                <a16:creationId xmlns:a16="http://schemas.microsoft.com/office/drawing/2014/main" id="{753CEF7D-E07D-43F3-BC7A-7D6E2EB2D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1589E593-45A6-46B9-A244-221E5F5DE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Пожарная безопасность для работников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53DE3128-B3DC-4470-A5E1-460FE4110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70e8f0670ea4e87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20F21C53-422B-4639-9756-8664A74EB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ПОМОЩЬ ЛЮДЯМ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30BCFC6-95DE-4E3E-9B64-39B27D07B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Помогайте только без дополнительного риска</a:t>
            </a:r>
          </a:p>
        </p:txBody>
      </p:sp>
      <p:sp>
        <p:nvSpPr>
          <p:cNvPr id="7" name="slide-lead">
            <a:extLst xmlns:a="http://schemas.openxmlformats.org/drawingml/2006/main">
              <a:ext uri="{FF2B5EF4-FFF2-40B4-BE49-F238E27FC236}">
                <a16:creationId xmlns:a16="http://schemas.microsoft.com/office/drawing/2014/main" id="{2F3AE9D6-CC1B-4B83-87F0-2F30171606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972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Собственная безопасность сохраняет возможность помочь другим.</a:t>
            </a:r>
          </a:p>
        </p:txBody>
      </p:sp>
      <p:sp>
        <p:nvSpPr>
          <p:cNvPr id="8" name="check-row-1-1">
            <a:extLst xmlns:a="http://schemas.openxmlformats.org/drawingml/2006/main">
              <a:ext uri="{FF2B5EF4-FFF2-40B4-BE49-F238E27FC236}">
                <a16:creationId xmlns:a16="http://schemas.microsoft.com/office/drawing/2014/main" id="{CC8E5B26-BD9D-4D94-9B73-D17A229F9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241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9" name="check-marker-1-1">
            <a:extLst xmlns:a="http://schemas.openxmlformats.org/drawingml/2006/main">
              <a:ext uri="{FF2B5EF4-FFF2-40B4-BE49-F238E27FC236}">
                <a16:creationId xmlns:a16="http://schemas.microsoft.com/office/drawing/2014/main" id="{CE2E449B-FA91-4D84-BE0E-91878C9AE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337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2D54B65-DF04-4BBC-90E4-67C088AB1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337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1" name="check-label-1-1">
            <a:extLst xmlns:a="http://schemas.openxmlformats.org/drawingml/2006/main">
              <a:ext uri="{FF2B5EF4-FFF2-40B4-BE49-F238E27FC236}">
                <a16:creationId xmlns:a16="http://schemas.microsoft.com/office/drawing/2014/main" id="{19581B21-180F-409F-9786-C3C768ECD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8003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Предупредить людей рядом</a:t>
            </a:r>
          </a:p>
        </p:txBody>
      </p:sp>
      <p:sp>
        <p:nvSpPr>
          <p:cNvPr id="12" name="check-row-1-2">
            <a:extLst xmlns:a="http://schemas.openxmlformats.org/drawingml/2006/main">
              <a:ext uri="{FF2B5EF4-FFF2-40B4-BE49-F238E27FC236}">
                <a16:creationId xmlns:a16="http://schemas.microsoft.com/office/drawing/2014/main" id="{6E6B2F4D-E38D-4ABA-9C51-C6451DC80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check-marker-1-2">
            <a:extLst xmlns:a="http://schemas.openxmlformats.org/drawingml/2006/main">
              <a:ext uri="{FF2B5EF4-FFF2-40B4-BE49-F238E27FC236}">
                <a16:creationId xmlns:a16="http://schemas.microsoft.com/office/drawing/2014/main" id="{DB50EF2C-29EE-41CD-92D7-22714D2AA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8290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951024B-0924-4137-90C1-3AD6A5713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8290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5" name="check-label-1-2">
            <a:extLst xmlns:a="http://schemas.openxmlformats.org/drawingml/2006/main">
              <a:ext uri="{FF2B5EF4-FFF2-40B4-BE49-F238E27FC236}">
                <a16:creationId xmlns:a16="http://schemas.microsoft.com/office/drawing/2014/main" id="{810FBFC9-FB45-40B6-A8CE-1D56306CE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957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Направить к безопасному выходу</a:t>
            </a:r>
          </a:p>
        </p:txBody>
      </p:sp>
      <p:sp>
        <p:nvSpPr>
          <p:cNvPr id="16" name="check-row-1-3">
            <a:extLst xmlns:a="http://schemas.openxmlformats.org/drawingml/2006/main">
              <a:ext uri="{FF2B5EF4-FFF2-40B4-BE49-F238E27FC236}">
                <a16:creationId xmlns:a16="http://schemas.microsoft.com/office/drawing/2014/main" id="{EA9C3708-A6BD-41A8-B392-A68AC3D8A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148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7" name="check-marker-1-3">
            <a:extLst xmlns:a="http://schemas.openxmlformats.org/drawingml/2006/main">
              <a:ext uri="{FF2B5EF4-FFF2-40B4-BE49-F238E27FC236}">
                <a16:creationId xmlns:a16="http://schemas.microsoft.com/office/drawing/2014/main" id="{CA86FF12-5AC7-4909-B8F5-BEC63FE6E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7244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A1A0891-54EB-4EAC-9071-65EDF1968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7244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9" name="check-label-1-3">
            <a:extLst xmlns:a="http://schemas.openxmlformats.org/drawingml/2006/main">
              <a:ext uri="{FF2B5EF4-FFF2-40B4-BE49-F238E27FC236}">
                <a16:creationId xmlns:a16="http://schemas.microsoft.com/office/drawing/2014/main" id="{A045BA8E-B635-4C5E-8873-6ABD9271B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5910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Сообщить спасателям о людях</a:t>
            </a:r>
          </a:p>
        </p:txBody>
      </p:sp>
      <p:sp>
        <p:nvSpPr>
          <p:cNvPr id="20" name="check-row-2-1">
            <a:extLst xmlns:a="http://schemas.openxmlformats.org/drawingml/2006/main">
              <a:ext uri="{FF2B5EF4-FFF2-40B4-BE49-F238E27FC236}">
                <a16:creationId xmlns:a16="http://schemas.microsoft.com/office/drawing/2014/main" id="{8411B93D-4FE1-487F-BD4A-43E694A5D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7241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1" name="check-marker-2-1">
            <a:extLst xmlns:a="http://schemas.openxmlformats.org/drawingml/2006/main">
              <a:ext uri="{FF2B5EF4-FFF2-40B4-BE49-F238E27FC236}">
                <a16:creationId xmlns:a16="http://schemas.microsoft.com/office/drawing/2014/main" id="{AB73323B-7892-4046-9993-8AB01241D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9337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0775AA2-081E-4B79-B96D-796AB1B2B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9337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3" name="check-label-2-1">
            <a:extLst xmlns:a="http://schemas.openxmlformats.org/drawingml/2006/main">
              <a:ext uri="{FF2B5EF4-FFF2-40B4-BE49-F238E27FC236}">
                <a16:creationId xmlns:a16="http://schemas.microsoft.com/office/drawing/2014/main" id="{315C9413-40D3-444F-9ED6-EE506FCA5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8003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Не входить в опасную зону</a:t>
            </a:r>
          </a:p>
        </p:txBody>
      </p:sp>
      <p:sp>
        <p:nvSpPr>
          <p:cNvPr id="24" name="check-row-2-2">
            <a:extLst xmlns:a="http://schemas.openxmlformats.org/drawingml/2006/main">
              <a:ext uri="{FF2B5EF4-FFF2-40B4-BE49-F238E27FC236}">
                <a16:creationId xmlns:a16="http://schemas.microsoft.com/office/drawing/2014/main" id="{DC989859-DA27-4B22-8DDE-AAD5FFC0F0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6195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5" name="check-marker-2-2">
            <a:extLst xmlns:a="http://schemas.openxmlformats.org/drawingml/2006/main">
              <a:ext uri="{FF2B5EF4-FFF2-40B4-BE49-F238E27FC236}">
                <a16:creationId xmlns:a16="http://schemas.microsoft.com/office/drawing/2014/main" id="{DD1F7DC7-1A1F-427C-84CE-8CF7373E6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8290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D29316A-3638-4806-98B3-EFF298CA9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8290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7" name="check-label-2-2">
            <a:extLst xmlns:a="http://schemas.openxmlformats.org/drawingml/2006/main">
              <a:ext uri="{FF2B5EF4-FFF2-40B4-BE49-F238E27FC236}">
                <a16:creationId xmlns:a16="http://schemas.microsoft.com/office/drawing/2014/main" id="{AB5B2F13-6DEB-4DED-AC04-C6C1077835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36957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Не блокировать поток эвакуации</a:t>
            </a:r>
          </a:p>
        </p:txBody>
      </p:sp>
      <p:sp>
        <p:nvSpPr>
          <p:cNvPr id="28" name="check-row-2-3">
            <a:extLst xmlns:a="http://schemas.openxmlformats.org/drawingml/2006/main">
              <a:ext uri="{FF2B5EF4-FFF2-40B4-BE49-F238E27FC236}">
                <a16:creationId xmlns:a16="http://schemas.microsoft.com/office/drawing/2014/main" id="{08F014B8-8596-45CF-B868-ECEAB0757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5148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9" name="check-marker-2-3">
            <a:extLst xmlns:a="http://schemas.openxmlformats.org/drawingml/2006/main">
              <a:ext uri="{FF2B5EF4-FFF2-40B4-BE49-F238E27FC236}">
                <a16:creationId xmlns:a16="http://schemas.microsoft.com/office/drawing/2014/main" id="{D588AD4F-03C2-411B-9849-7019D4124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7244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8D582F2-C6DC-4323-8C31-719EB31AF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7244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31" name="check-label-2-3">
            <a:extLst xmlns:a="http://schemas.openxmlformats.org/drawingml/2006/main">
              <a:ext uri="{FF2B5EF4-FFF2-40B4-BE49-F238E27FC236}">
                <a16:creationId xmlns:a16="http://schemas.microsoft.com/office/drawing/2014/main" id="{0354D944-F672-4FE5-9AA5-4FCBA7A21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45910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Выполнять указания ответственных лиц</a:t>
            </a:r>
          </a:p>
        </p:txBody>
      </p:sp>
    </p:spTree>
    <p:extLst>
      <p:ext uri="{BB962C8B-B14F-4D97-AF65-F5344CB8AC3E}">
        <p14:creationId xmlns:p14="http://schemas.microsoft.com/office/powerpoint/2010/main" val="1198341835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footer-rule">
            <a:extLst xmlns:a="http://schemas.openxmlformats.org/drawingml/2006/main">
              <a:ext uri="{FF2B5EF4-FFF2-40B4-BE49-F238E27FC236}">
                <a16:creationId xmlns:a16="http://schemas.microsoft.com/office/drawing/2014/main" id="{D314DACA-8E84-43DC-A613-60491A2D8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1164F053-8AF2-4848-AFAF-7C1503ED4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Пожарная безопасность для работников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E42C756D-C70D-4880-931B-73B651006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eebc2dd1fd840fe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5432C998-5617-4175-8A39-9EEBE4FA7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МЕСТО СБОРА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B260AF0-EB90-4CD4-984A-6DEF3D659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После выхода оставайтесь на месте сбора</a:t>
            </a:r>
          </a:p>
        </p:txBody>
      </p:sp>
      <p:sp>
        <p:nvSpPr>
          <p:cNvPr id="7" name="slide-lead">
            <a:extLst xmlns:a="http://schemas.openxmlformats.org/drawingml/2006/main">
              <a:ext uri="{FF2B5EF4-FFF2-40B4-BE49-F238E27FC236}">
                <a16:creationId xmlns:a16="http://schemas.microsoft.com/office/drawing/2014/main" id="{5CDE2BD7-685A-48CF-8338-C759AC5B2A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972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Информация о людях помогает не направлять спасателей на ненужный риск.</a:t>
            </a:r>
          </a:p>
        </p:txBody>
      </p:sp>
      <p:sp>
        <p:nvSpPr>
          <p:cNvPr id="8" name="list-badge-1">
            <a:extLst xmlns:a="http://schemas.openxmlformats.org/drawingml/2006/main">
              <a:ext uri="{FF2B5EF4-FFF2-40B4-BE49-F238E27FC236}">
                <a16:creationId xmlns:a16="http://schemas.microsoft.com/office/drawing/2014/main" id="{0D4618FD-36A6-492B-877C-AB12305F7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81300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9" name="list-number-1">
            <a:extLst xmlns:a="http://schemas.openxmlformats.org/drawingml/2006/main">
              <a:ext uri="{FF2B5EF4-FFF2-40B4-BE49-F238E27FC236}">
                <a16:creationId xmlns:a16="http://schemas.microsoft.com/office/drawing/2014/main" id="{B583137E-50B5-4EE3-8AB0-6E69D7FE8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8130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0" name="list-label-1">
            <a:extLst xmlns:a="http://schemas.openxmlformats.org/drawingml/2006/main">
              <a:ext uri="{FF2B5EF4-FFF2-40B4-BE49-F238E27FC236}">
                <a16:creationId xmlns:a16="http://schemas.microsoft.com/office/drawing/2014/main" id="{6EB6770B-76D2-4571-A3E6-B4F92D3E7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72415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Прибыть по установленному маршруту</a:t>
            </a:r>
          </a:p>
        </p:txBody>
      </p:sp>
      <p:sp>
        <p:nvSpPr>
          <p:cNvPr id="11" name="list-badge-2">
            <a:extLst xmlns:a="http://schemas.openxmlformats.org/drawingml/2006/main">
              <a:ext uri="{FF2B5EF4-FFF2-40B4-BE49-F238E27FC236}">
                <a16:creationId xmlns:a16="http://schemas.microsoft.com/office/drawing/2014/main" id="{2BE9BF47-71BE-49B6-B47B-805122139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71850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2" name="list-number-2">
            <a:extLst xmlns:a="http://schemas.openxmlformats.org/drawingml/2006/main">
              <a:ext uri="{FF2B5EF4-FFF2-40B4-BE49-F238E27FC236}">
                <a16:creationId xmlns:a16="http://schemas.microsoft.com/office/drawing/2014/main" id="{828B4925-8005-4AE0-9148-934920F1F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7185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3" name="list-label-2">
            <a:extLst xmlns:a="http://schemas.openxmlformats.org/drawingml/2006/main">
              <a:ext uri="{FF2B5EF4-FFF2-40B4-BE49-F238E27FC236}">
                <a16:creationId xmlns:a16="http://schemas.microsoft.com/office/drawing/2014/main" id="{3C755313-67FB-4BC2-9C99-B70215DA0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31470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Сообщить ответственному о себе</a:t>
            </a:r>
          </a:p>
        </p:txBody>
      </p:sp>
      <p:sp>
        <p:nvSpPr>
          <p:cNvPr id="14" name="list-badge-3">
            <a:extLst xmlns:a="http://schemas.openxmlformats.org/drawingml/2006/main">
              <a:ext uri="{FF2B5EF4-FFF2-40B4-BE49-F238E27FC236}">
                <a16:creationId xmlns:a16="http://schemas.microsoft.com/office/drawing/2014/main" id="{B1D5C497-7B9C-448B-A859-D48570839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62400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5" name="list-number-3">
            <a:extLst xmlns:a="http://schemas.openxmlformats.org/drawingml/2006/main">
              <a:ext uri="{FF2B5EF4-FFF2-40B4-BE49-F238E27FC236}">
                <a16:creationId xmlns:a16="http://schemas.microsoft.com/office/drawing/2014/main" id="{A05834E0-45C0-4D72-AC6C-638354CD0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6240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6" name="list-label-3">
            <a:extLst xmlns:a="http://schemas.openxmlformats.org/drawingml/2006/main">
              <a:ext uri="{FF2B5EF4-FFF2-40B4-BE49-F238E27FC236}">
                <a16:creationId xmlns:a16="http://schemas.microsoft.com/office/drawing/2014/main" id="{DAFB8AC8-ED0B-4C09-97DA-F7D6D1AFD8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90525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Назвать известных отсутствующих</a:t>
            </a:r>
          </a:p>
        </p:txBody>
      </p:sp>
      <p:sp>
        <p:nvSpPr>
          <p:cNvPr id="17" name="list-badge-4">
            <a:extLst xmlns:a="http://schemas.openxmlformats.org/drawingml/2006/main">
              <a:ext uri="{FF2B5EF4-FFF2-40B4-BE49-F238E27FC236}">
                <a16:creationId xmlns:a16="http://schemas.microsoft.com/office/drawing/2014/main" id="{5525276F-3D5F-4FA3-BA3D-95B4EB4C1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52950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ECF5FC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8" name="list-number-4">
            <a:extLst xmlns:a="http://schemas.openxmlformats.org/drawingml/2006/main">
              <a:ext uri="{FF2B5EF4-FFF2-40B4-BE49-F238E27FC236}">
                <a16:creationId xmlns:a16="http://schemas.microsoft.com/office/drawing/2014/main" id="{A240485C-2D92-4918-A725-53CEBC6FA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5295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19" name="list-label-4">
            <a:extLst xmlns:a="http://schemas.openxmlformats.org/drawingml/2006/main">
              <a:ext uri="{FF2B5EF4-FFF2-40B4-BE49-F238E27FC236}">
                <a16:creationId xmlns:a16="http://schemas.microsoft.com/office/drawing/2014/main" id="{7ABA2BA5-2317-4B88-BC64-5DB2F5744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49580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0B1F36"/>
                </a:solidFill>
                <a:latin typeface="Arial"/>
                <a:ea typeface="Arial"/>
                <a:cs typeface="Arial"/>
              </a:rPr>
              <a:t>Не покидать место без разрешения</a:t>
            </a:r>
          </a:p>
        </p:txBody>
      </p:sp>
      <p:sp>
        <p:nvSpPr>
          <p:cNvPr id="20" name="list-badge-5">
            <a:extLst xmlns:a="http://schemas.openxmlformats.org/drawingml/2006/main">
              <a:ext uri="{FF2B5EF4-FFF2-40B4-BE49-F238E27FC236}">
                <a16:creationId xmlns:a16="http://schemas.microsoft.com/office/drawing/2014/main" id="{55710E8E-9F21-4619-9E7C-09B9D1EA3F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0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ECF5FC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1" name="list-number-5">
            <a:extLst xmlns:a="http://schemas.openxmlformats.org/drawingml/2006/main">
              <a:ext uri="{FF2B5EF4-FFF2-40B4-BE49-F238E27FC236}">
                <a16:creationId xmlns:a16="http://schemas.microsoft.com/office/drawing/2014/main" id="{1EC9852D-82D5-4E7A-922B-C225959F9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22" name="list-label-5">
            <a:extLst xmlns:a="http://schemas.openxmlformats.org/drawingml/2006/main">
              <a:ext uri="{FF2B5EF4-FFF2-40B4-BE49-F238E27FC236}">
                <a16:creationId xmlns:a16="http://schemas.microsoft.com/office/drawing/2014/main" id="{2643E24E-93DE-470E-B819-CACC09B82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508635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0B1F36"/>
                </a:solidFill>
                <a:latin typeface="Arial"/>
                <a:ea typeface="Arial"/>
                <a:cs typeface="Arial"/>
              </a:rPr>
              <a:t>Не возвращаться в здание</a:t>
            </a:r>
          </a:p>
        </p:txBody>
      </p:sp>
      <p:sp>
        <p:nvSpPr>
          <p:cNvPr id="23" name="side-callout">
            <a:extLst xmlns:a="http://schemas.openxmlformats.org/drawingml/2006/main">
              <a:ext uri="{FF2B5EF4-FFF2-40B4-BE49-F238E27FC236}">
                <a16:creationId xmlns:a16="http://schemas.microsoft.com/office/drawing/2014/main" id="{C10E949C-8F91-4D95-A09E-D70CAF0136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724150"/>
            <a:ext cx="2628900" cy="2628900"/>
          </a:xfrm>
          <a:prstGeom xmlns:a="http://schemas.openxmlformats.org/drawingml/2006/main" prst="roundRect">
            <a:avLst>
              <a:gd name="adj" fmla="val 5797"/>
            </a:avLst>
          </a:prstGeom>
          <a:solidFill xmlns:a="http://schemas.openxmlformats.org/drawingml/2006/main">
            <a:srgbClr val="ECF5FC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4" name="side-title">
            <a:extLst xmlns:a="http://schemas.openxmlformats.org/drawingml/2006/main">
              <a:ext uri="{FF2B5EF4-FFF2-40B4-BE49-F238E27FC236}">
                <a16:creationId xmlns:a16="http://schemas.microsoft.com/office/drawing/2014/main" id="{716D3FD1-58B8-40FA-B1C6-FAD5F55D3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990850"/>
            <a:ext cx="2057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Важно</a:t>
            </a:r>
          </a:p>
        </p:txBody>
      </p:sp>
      <p:sp>
        <p:nvSpPr>
          <p:cNvPr id="25" name="side-body">
            <a:extLst xmlns:a="http://schemas.openxmlformats.org/drawingml/2006/main">
              <a:ext uri="{FF2B5EF4-FFF2-40B4-BE49-F238E27FC236}">
                <a16:creationId xmlns:a16="http://schemas.microsoft.com/office/drawing/2014/main" id="{A4ABC921-EBE9-40D4-B8CF-1C3849E06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657600"/>
            <a:ext cx="20574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361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B1F36"/>
                </a:solidFill>
                <a:latin typeface="Arial"/>
                <a:ea typeface="Arial"/>
                <a:cs typeface="Arial"/>
              </a:rPr>
              <a:t>Не считайте, что кто-то уже сообщил о человеке в опасной зоне. Передайте известный факт сами.</a:t>
            </a:r>
          </a:p>
        </p:txBody>
      </p:sp>
    </p:spTree>
    <p:extLst>
      <p:ext uri="{BB962C8B-B14F-4D97-AF65-F5344CB8AC3E}">
        <p14:creationId xmlns:p14="http://schemas.microsoft.com/office/powerpoint/2010/main" val="207446033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footer-rule">
            <a:extLst xmlns:a="http://schemas.openxmlformats.org/drawingml/2006/main">
              <a:ext uri="{FF2B5EF4-FFF2-40B4-BE49-F238E27FC236}">
                <a16:creationId xmlns:a16="http://schemas.microsoft.com/office/drawing/2014/main" id="{2173DA5D-8F21-41DB-B781-CCC7FFE2E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9C3A6C70-BE50-40E1-BAA2-5C4A432D4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Пожарная безопасность для работников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A3BA199F-9864-4F5F-AAAB-2EEA96060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daa205f812e4484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80074CCC-4E3A-43A9-86D3-5DA5116F0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КЛАССЫ ПОЖАРОВ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DE7F77E-49AC-4E81-8467-447DA7C32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4762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Средство тушения выбирают по горящему веществу</a:t>
            </a:r>
          </a:p>
        </p:txBody>
      </p:sp>
      <p:sp>
        <p:nvSpPr>
          <p:cNvPr id="7" name="card-1">
            <a:extLst xmlns:a="http://schemas.openxmlformats.org/drawingml/2006/main">
              <a:ext uri="{FF2B5EF4-FFF2-40B4-BE49-F238E27FC236}">
                <a16:creationId xmlns:a16="http://schemas.microsoft.com/office/drawing/2014/main" id="{BBD5269A-C49C-41A5-92EC-F0C4FB736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5372100" cy="1790700"/>
          </a:xfrm>
          <a:prstGeom xmlns:a="http://schemas.openxmlformats.org/drawingml/2006/main" prst="roundRect">
            <a:avLst>
              <a:gd name="adj" fmla="val 8511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card-badge-1">
            <a:extLst xmlns:a="http://schemas.openxmlformats.org/drawingml/2006/main">
              <a:ext uri="{FF2B5EF4-FFF2-40B4-BE49-F238E27FC236}">
                <a16:creationId xmlns:a16="http://schemas.microsoft.com/office/drawing/2014/main" id="{B3D946C0-67AA-47D6-9804-0484718B3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495550"/>
            <a:ext cx="4572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CEC75C6-6A8C-489E-9716-B5710AD70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495550"/>
            <a:ext cx="45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</a:t>
            </a:r>
          </a:p>
        </p:txBody>
      </p:sp>
      <p:sp>
        <p:nvSpPr>
          <p:cNvPr id="10" name="card-title-1">
            <a:extLst xmlns:a="http://schemas.openxmlformats.org/drawingml/2006/main">
              <a:ext uri="{FF2B5EF4-FFF2-40B4-BE49-F238E27FC236}">
                <a16:creationId xmlns:a16="http://schemas.microsoft.com/office/drawing/2014/main" id="{B5223993-FCD5-42CA-B7FA-1FEBA7224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2362200"/>
            <a:ext cx="43053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Твердые вещества</a:t>
            </a:r>
          </a:p>
        </p:txBody>
      </p:sp>
      <p:sp>
        <p:nvSpPr>
          <p:cNvPr id="11" name="card-body-1">
            <a:extLst xmlns:a="http://schemas.openxmlformats.org/drawingml/2006/main">
              <a:ext uri="{FF2B5EF4-FFF2-40B4-BE49-F238E27FC236}">
                <a16:creationId xmlns:a16="http://schemas.microsoft.com/office/drawing/2014/main" id="{40C1D545-28A8-4004-BE99-748726B37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067050"/>
            <a:ext cx="48768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Древесина, бумага, текстиль и другие твердые горючие материалы.</a:t>
            </a:r>
          </a:p>
        </p:txBody>
      </p:sp>
      <p:sp>
        <p:nvSpPr>
          <p:cNvPr id="12" name="card-2">
            <a:extLst xmlns:a="http://schemas.openxmlformats.org/drawingml/2006/main">
              <a:ext uri="{FF2B5EF4-FFF2-40B4-BE49-F238E27FC236}">
                <a16:creationId xmlns:a16="http://schemas.microsoft.com/office/drawing/2014/main" id="{0E0ED655-D27C-445D-A067-9823CEB47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209800"/>
            <a:ext cx="5372100" cy="1790700"/>
          </a:xfrm>
          <a:prstGeom xmlns:a="http://schemas.openxmlformats.org/drawingml/2006/main" prst="roundRect">
            <a:avLst>
              <a:gd name="adj" fmla="val 8511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card-badge-2">
            <a:extLst xmlns:a="http://schemas.openxmlformats.org/drawingml/2006/main">
              <a:ext uri="{FF2B5EF4-FFF2-40B4-BE49-F238E27FC236}">
                <a16:creationId xmlns:a16="http://schemas.microsoft.com/office/drawing/2014/main" id="{7C7A1284-878D-424F-ADBC-96D803DB5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495550"/>
            <a:ext cx="4572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4C22EAB-1594-419C-AD28-49E2216E5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495550"/>
            <a:ext cx="45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</a:t>
            </a:r>
          </a:p>
        </p:txBody>
      </p:sp>
      <p:sp>
        <p:nvSpPr>
          <p:cNvPr id="15" name="card-title-2">
            <a:extLst xmlns:a="http://schemas.openxmlformats.org/drawingml/2006/main">
              <a:ext uri="{FF2B5EF4-FFF2-40B4-BE49-F238E27FC236}">
                <a16:creationId xmlns:a16="http://schemas.microsoft.com/office/drawing/2014/main" id="{2B50BF14-DE28-4D81-B706-5E3198418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2362200"/>
            <a:ext cx="43053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Жидкости</a:t>
            </a:r>
          </a:p>
        </p:txBody>
      </p:sp>
      <p:sp>
        <p:nvSpPr>
          <p:cNvPr id="16" name="card-body-2">
            <a:extLst xmlns:a="http://schemas.openxmlformats.org/drawingml/2006/main">
              <a:ext uri="{FF2B5EF4-FFF2-40B4-BE49-F238E27FC236}">
                <a16:creationId xmlns:a16="http://schemas.microsoft.com/office/drawing/2014/main" id="{710534AE-9DB5-4E74-AC9F-7FD02F836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067050"/>
            <a:ext cx="48768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Горючие жидкости и плавящиеся твердые вещества.</a:t>
            </a:r>
          </a:p>
        </p:txBody>
      </p:sp>
      <p:sp>
        <p:nvSpPr>
          <p:cNvPr id="17" name="card-3">
            <a:extLst xmlns:a="http://schemas.openxmlformats.org/drawingml/2006/main">
              <a:ext uri="{FF2B5EF4-FFF2-40B4-BE49-F238E27FC236}">
                <a16:creationId xmlns:a16="http://schemas.microsoft.com/office/drawing/2014/main" id="{248BEBCF-0613-40CC-B17E-343915409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10050"/>
            <a:ext cx="5372100" cy="1790700"/>
          </a:xfrm>
          <a:prstGeom xmlns:a="http://schemas.openxmlformats.org/drawingml/2006/main" prst="roundRect">
            <a:avLst>
              <a:gd name="adj" fmla="val 8511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8" name="card-badge-3">
            <a:extLst xmlns:a="http://schemas.openxmlformats.org/drawingml/2006/main">
              <a:ext uri="{FF2B5EF4-FFF2-40B4-BE49-F238E27FC236}">
                <a16:creationId xmlns:a16="http://schemas.microsoft.com/office/drawing/2014/main" id="{92B93276-20FB-4BBF-B672-4A0E985D8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495800"/>
            <a:ext cx="4572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26CDCD3-AB8F-4964-940F-B7328F5E8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495800"/>
            <a:ext cx="45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</a:t>
            </a:r>
          </a:p>
        </p:txBody>
      </p:sp>
      <p:sp>
        <p:nvSpPr>
          <p:cNvPr id="20" name="card-title-3">
            <a:extLst xmlns:a="http://schemas.openxmlformats.org/drawingml/2006/main">
              <a:ext uri="{FF2B5EF4-FFF2-40B4-BE49-F238E27FC236}">
                <a16:creationId xmlns:a16="http://schemas.microsoft.com/office/drawing/2014/main" id="{040DE443-4B2E-4F00-B504-12DD1DB6F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4362450"/>
            <a:ext cx="43053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Газы</a:t>
            </a:r>
          </a:p>
        </p:txBody>
      </p:sp>
      <p:sp>
        <p:nvSpPr>
          <p:cNvPr id="21" name="card-body-3">
            <a:extLst xmlns:a="http://schemas.openxmlformats.org/drawingml/2006/main">
              <a:ext uri="{FF2B5EF4-FFF2-40B4-BE49-F238E27FC236}">
                <a16:creationId xmlns:a16="http://schemas.microsoft.com/office/drawing/2014/main" id="{AB82BC11-24E3-4123-9E63-632AD1B0E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067300"/>
            <a:ext cx="48768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Горючие газы; действия зависят от оборудования и возможности перекрытия подачи.</a:t>
            </a:r>
          </a:p>
        </p:txBody>
      </p:sp>
      <p:sp>
        <p:nvSpPr>
          <p:cNvPr id="22" name="card-4">
            <a:extLst xmlns:a="http://schemas.openxmlformats.org/drawingml/2006/main">
              <a:ext uri="{FF2B5EF4-FFF2-40B4-BE49-F238E27FC236}">
                <a16:creationId xmlns:a16="http://schemas.microsoft.com/office/drawing/2014/main" id="{6C84683A-A247-4206-B284-83DFBDB37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4210050"/>
            <a:ext cx="5372100" cy="1790700"/>
          </a:xfrm>
          <a:prstGeom xmlns:a="http://schemas.openxmlformats.org/drawingml/2006/main" prst="roundRect">
            <a:avLst>
              <a:gd name="adj" fmla="val 8511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3" name="card-badge-4">
            <a:extLst xmlns:a="http://schemas.openxmlformats.org/drawingml/2006/main">
              <a:ext uri="{FF2B5EF4-FFF2-40B4-BE49-F238E27FC236}">
                <a16:creationId xmlns:a16="http://schemas.microsoft.com/office/drawing/2014/main" id="{FDE06F92-701A-4202-A399-50A50406B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495800"/>
            <a:ext cx="4572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1EA3B04-1043-442F-90F1-EBAEA3F04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495800"/>
            <a:ext cx="45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</a:t>
            </a:r>
          </a:p>
        </p:txBody>
      </p:sp>
      <p:sp>
        <p:nvSpPr>
          <p:cNvPr id="25" name="card-title-4">
            <a:extLst xmlns:a="http://schemas.openxmlformats.org/drawingml/2006/main">
              <a:ext uri="{FF2B5EF4-FFF2-40B4-BE49-F238E27FC236}">
                <a16:creationId xmlns:a16="http://schemas.microsoft.com/office/drawing/2014/main" id="{6EA0838D-63A7-4396-8EAE-DA5E1C375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4362450"/>
            <a:ext cx="43053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Электроустановки</a:t>
            </a:r>
          </a:p>
        </p:txBody>
      </p:sp>
      <p:sp>
        <p:nvSpPr>
          <p:cNvPr id="26" name="card-body-4">
            <a:extLst xmlns:a="http://schemas.openxmlformats.org/drawingml/2006/main">
              <a:ext uri="{FF2B5EF4-FFF2-40B4-BE49-F238E27FC236}">
                <a16:creationId xmlns:a16="http://schemas.microsoft.com/office/drawing/2014/main" id="{527ACA63-3462-45DF-B107-2D2C80B3C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5067300"/>
            <a:ext cx="48768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Оборудование под напряжением; допустимость указана на маркировке огнетушителя.</a:t>
            </a:r>
          </a:p>
        </p:txBody>
      </p:sp>
    </p:spTree>
    <p:extLst>
      <p:ext uri="{BB962C8B-B14F-4D97-AF65-F5344CB8AC3E}">
        <p14:creationId xmlns:p14="http://schemas.microsoft.com/office/powerpoint/2010/main" val="1338381065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footer-rule">
            <a:extLst xmlns:a="http://schemas.openxmlformats.org/drawingml/2006/main">
              <a:ext uri="{FF2B5EF4-FFF2-40B4-BE49-F238E27FC236}">
                <a16:creationId xmlns:a16="http://schemas.microsoft.com/office/drawing/2014/main" id="{26839289-2B5C-4D37-871A-330D9B943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0DF11F37-57E8-4325-935C-64BA79532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Пожарная безопасность для работников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0F96B08E-2E2A-4B21-97C4-CEA00D91EA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33069b9c5ef40b6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7BF7CD83-6D15-4A86-B81F-78BD150D6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ОГНЕТУШИТЕЛЬ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CD8C826-F6BC-4F9C-AC6C-94C925471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Тушите только при свободном пути отхода</a:t>
            </a:r>
          </a:p>
        </p:txBody>
      </p:sp>
      <p:sp>
        <p:nvSpPr>
          <p:cNvPr id="7" name="step-1">
            <a:extLst xmlns:a="http://schemas.openxmlformats.org/drawingml/2006/main">
              <a:ext uri="{FF2B5EF4-FFF2-40B4-BE49-F238E27FC236}">
                <a16:creationId xmlns:a16="http://schemas.microsoft.com/office/drawing/2014/main" id="{8DBDCB2C-9DFA-4028-B904-6E4982DFF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step-badge-1">
            <a:extLst xmlns:a="http://schemas.openxmlformats.org/drawingml/2006/main">
              <a:ext uri="{FF2B5EF4-FFF2-40B4-BE49-F238E27FC236}">
                <a16:creationId xmlns:a16="http://schemas.microsoft.com/office/drawing/2014/main" id="{57DD1368-C8EC-47D2-9C42-D4972FB3B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13B86FF-BF14-46A5-BF9C-9E0B07C88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0" name="step-title-1">
            <a:extLst xmlns:a="http://schemas.openxmlformats.org/drawingml/2006/main">
              <a:ext uri="{FF2B5EF4-FFF2-40B4-BE49-F238E27FC236}">
                <a16:creationId xmlns:a16="http://schemas.microsoft.com/office/drawing/2014/main" id="{7DCBC577-569E-4435-8086-8E39524F7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Оценить</a:t>
            </a:r>
          </a:p>
        </p:txBody>
      </p:sp>
      <p:sp>
        <p:nvSpPr>
          <p:cNvPr id="11" name="step-body-1">
            <a:extLst xmlns:a="http://schemas.openxmlformats.org/drawingml/2006/main">
              <a:ext uri="{FF2B5EF4-FFF2-40B4-BE49-F238E27FC236}">
                <a16:creationId xmlns:a16="http://schemas.microsoft.com/office/drawing/2014/main" id="{05EC57B3-42D0-40AC-BE22-5BEEDC946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Очаг небольшой, средство подходит, выход остается доступным.</a:t>
            </a:r>
          </a:p>
        </p:txBody>
      </p:sp>
      <p:sp>
        <p:nvSpPr>
          <p:cNvPr id="12" name="step-2">
            <a:extLst xmlns:a="http://schemas.openxmlformats.org/drawingml/2006/main">
              <a:ext uri="{FF2B5EF4-FFF2-40B4-BE49-F238E27FC236}">
                <a16:creationId xmlns:a16="http://schemas.microsoft.com/office/drawing/2014/main" id="{B4778B93-E3CB-49B5-ABFD-7C87D956E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5663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step-badge-2">
            <a:extLst xmlns:a="http://schemas.openxmlformats.org/drawingml/2006/main">
              <a:ext uri="{FF2B5EF4-FFF2-40B4-BE49-F238E27FC236}">
                <a16:creationId xmlns:a16="http://schemas.microsoft.com/office/drawing/2014/main" id="{0F3CEB7A-D3FA-4913-A421-B58E6AC30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3F0853E-B6FE-401F-A43C-6F9CB54BF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5" name="step-title-2">
            <a:extLst xmlns:a="http://schemas.openxmlformats.org/drawingml/2006/main">
              <a:ext uri="{FF2B5EF4-FFF2-40B4-BE49-F238E27FC236}">
                <a16:creationId xmlns:a16="http://schemas.microsoft.com/office/drawing/2014/main" id="{ED6BCEC7-3D0A-425D-A3EF-9DD82204A6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Сообщить</a:t>
            </a:r>
          </a:p>
        </p:txBody>
      </p:sp>
      <p:sp>
        <p:nvSpPr>
          <p:cNvPr id="16" name="step-body-2">
            <a:extLst xmlns:a="http://schemas.openxmlformats.org/drawingml/2006/main">
              <a:ext uri="{FF2B5EF4-FFF2-40B4-BE49-F238E27FC236}">
                <a16:creationId xmlns:a16="http://schemas.microsoft.com/office/drawing/2014/main" id="{1DE71769-480E-4D1F-BAEC-9734E4F13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Сигнал и вызов пожарной охраны уже организованы.</a:t>
            </a:r>
          </a:p>
        </p:txBody>
      </p:sp>
      <p:sp>
        <p:nvSpPr>
          <p:cNvPr id="17" name="step-3">
            <a:extLst xmlns:a="http://schemas.openxmlformats.org/drawingml/2006/main">
              <a:ext uri="{FF2B5EF4-FFF2-40B4-BE49-F238E27FC236}">
                <a16:creationId xmlns:a16="http://schemas.microsoft.com/office/drawing/2014/main" id="{DC4EC01F-5F73-45A2-AB3A-01057CE32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8" name="step-badge-3">
            <a:extLst xmlns:a="http://schemas.openxmlformats.org/drawingml/2006/main">
              <a:ext uri="{FF2B5EF4-FFF2-40B4-BE49-F238E27FC236}">
                <a16:creationId xmlns:a16="http://schemas.microsoft.com/office/drawing/2014/main" id="{1A08D11D-5C52-4B58-BC2A-1F328E4F1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8CD63C3-96DA-4797-A3CE-0B599F1C5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0" name="step-title-3">
            <a:extLst xmlns:a="http://schemas.openxmlformats.org/drawingml/2006/main">
              <a:ext uri="{FF2B5EF4-FFF2-40B4-BE49-F238E27FC236}">
                <a16:creationId xmlns:a16="http://schemas.microsoft.com/office/drawing/2014/main" id="{7833A928-C9AC-40B6-9ACD-485E830DD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Запустить</a:t>
            </a:r>
          </a:p>
        </p:txBody>
      </p:sp>
      <p:sp>
        <p:nvSpPr>
          <p:cNvPr id="21" name="step-body-3">
            <a:extLst xmlns:a="http://schemas.openxmlformats.org/drawingml/2006/main">
              <a:ext uri="{FF2B5EF4-FFF2-40B4-BE49-F238E27FC236}">
                <a16:creationId xmlns:a16="http://schemas.microsoft.com/office/drawing/2014/main" id="{418ADC23-8ED1-49AB-8A2C-BB5BF7F8E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Следовать маркировке конкретной модели.</a:t>
            </a:r>
          </a:p>
        </p:txBody>
      </p:sp>
      <p:sp>
        <p:nvSpPr>
          <p:cNvPr id="22" name="step-4">
            <a:extLst xmlns:a="http://schemas.openxmlformats.org/drawingml/2006/main">
              <a:ext uri="{FF2B5EF4-FFF2-40B4-BE49-F238E27FC236}">
                <a16:creationId xmlns:a16="http://schemas.microsoft.com/office/drawing/2014/main" id="{C2F45127-AECB-4094-890C-4B8BDD4CD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7788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3" name="step-badge-4">
            <a:extLst xmlns:a="http://schemas.openxmlformats.org/drawingml/2006/main">
              <a:ext uri="{FF2B5EF4-FFF2-40B4-BE49-F238E27FC236}">
                <a16:creationId xmlns:a16="http://schemas.microsoft.com/office/drawing/2014/main" id="{023978A0-2328-418B-9756-DD22CF100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5C603B2-1462-4552-BF25-93A561C19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5" name="step-title-4">
            <a:extLst xmlns:a="http://schemas.openxmlformats.org/drawingml/2006/main">
              <a:ext uri="{FF2B5EF4-FFF2-40B4-BE49-F238E27FC236}">
                <a16:creationId xmlns:a16="http://schemas.microsoft.com/office/drawing/2014/main" id="{FF05C758-D99D-4CF8-8851-DD5B79186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Прекратить</a:t>
            </a:r>
          </a:p>
        </p:txBody>
      </p:sp>
      <p:sp>
        <p:nvSpPr>
          <p:cNvPr id="26" name="step-body-4">
            <a:extLst xmlns:a="http://schemas.openxmlformats.org/drawingml/2006/main">
              <a:ext uri="{FF2B5EF4-FFF2-40B4-BE49-F238E27FC236}">
                <a16:creationId xmlns:a16="http://schemas.microsoft.com/office/drawing/2014/main" id="{5AA6CA69-4258-4BB8-9C1A-878B4567D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Сразу выйти при росте огня, дыме или сомнении.</a:t>
            </a:r>
          </a:p>
        </p:txBody>
      </p:sp>
    </p:spTree>
    <p:extLst>
      <p:ext uri="{BB962C8B-B14F-4D97-AF65-F5344CB8AC3E}">
        <p14:creationId xmlns:p14="http://schemas.microsoft.com/office/powerpoint/2010/main" val="322946209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footer-rule">
            <a:extLst xmlns:a="http://schemas.openxmlformats.org/drawingml/2006/main">
              <a:ext uri="{FF2B5EF4-FFF2-40B4-BE49-F238E27FC236}">
                <a16:creationId xmlns:a16="http://schemas.microsoft.com/office/drawing/2014/main" id="{53C5D340-3AF6-47C1-B2B5-FD7D26851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B4A9930C-A6AE-4E63-A7BF-9D132FBBD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Пожарная безопасность для работников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F1298027-DEFD-48C9-8B00-42C667C3A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b48f32fa45440fc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3E0F459B-F5D4-4F89-8A30-CD0CDFBB4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АВТОМАТИКА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34F2BAA-8752-4685-B5D6-46B616069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Не мешайте работе противопожарных систем</a:t>
            </a:r>
          </a:p>
        </p:txBody>
      </p:sp>
      <p:sp>
        <p:nvSpPr>
          <p:cNvPr id="7" name="slide-lead">
            <a:extLst xmlns:a="http://schemas.openxmlformats.org/drawingml/2006/main">
              <a:ext uri="{FF2B5EF4-FFF2-40B4-BE49-F238E27FC236}">
                <a16:creationId xmlns:a16="http://schemas.microsoft.com/office/drawing/2014/main" id="{C6E25405-343A-42D7-8E1D-FCBF4C22B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972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Недоступная или отключенная система теряет время, необходимое людям для выхода.</a:t>
            </a:r>
          </a:p>
        </p:txBody>
      </p:sp>
      <p:sp>
        <p:nvSpPr>
          <p:cNvPr id="8" name="check-row-1-1">
            <a:extLst xmlns:a="http://schemas.openxmlformats.org/drawingml/2006/main">
              <a:ext uri="{FF2B5EF4-FFF2-40B4-BE49-F238E27FC236}">
                <a16:creationId xmlns:a16="http://schemas.microsoft.com/office/drawing/2014/main" id="{14EB0B37-48AD-4F28-B6C0-8F4AE6B21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241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9" name="check-marker-1-1">
            <a:extLst xmlns:a="http://schemas.openxmlformats.org/drawingml/2006/main">
              <a:ext uri="{FF2B5EF4-FFF2-40B4-BE49-F238E27FC236}">
                <a16:creationId xmlns:a16="http://schemas.microsoft.com/office/drawing/2014/main" id="{9653C38B-988C-4268-BD30-A043A1D7A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337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98C74DD-0F05-4597-A82F-40C79C5D1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337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1" name="check-label-1-1">
            <a:extLst xmlns:a="http://schemas.openxmlformats.org/drawingml/2006/main">
              <a:ext uri="{FF2B5EF4-FFF2-40B4-BE49-F238E27FC236}">
                <a16:creationId xmlns:a16="http://schemas.microsoft.com/office/drawing/2014/main" id="{32D8609E-AFDC-44D3-8AE2-174D97481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8003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Не закрывать датчики</a:t>
            </a:r>
          </a:p>
        </p:txBody>
      </p:sp>
      <p:sp>
        <p:nvSpPr>
          <p:cNvPr id="12" name="check-row-1-2">
            <a:extLst xmlns:a="http://schemas.openxmlformats.org/drawingml/2006/main">
              <a:ext uri="{FF2B5EF4-FFF2-40B4-BE49-F238E27FC236}">
                <a16:creationId xmlns:a16="http://schemas.microsoft.com/office/drawing/2014/main" id="{51D25AF4-F139-46CC-94CE-5BA45776B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check-marker-1-2">
            <a:extLst xmlns:a="http://schemas.openxmlformats.org/drawingml/2006/main">
              <a:ext uri="{FF2B5EF4-FFF2-40B4-BE49-F238E27FC236}">
                <a16:creationId xmlns:a16="http://schemas.microsoft.com/office/drawing/2014/main" id="{51D1907D-44E3-420A-B3D4-90689F1C3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8290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E555A04-1D55-4B0E-A8C3-01C9B2ADB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8290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5" name="check-label-1-2">
            <a:extLst xmlns:a="http://schemas.openxmlformats.org/drawingml/2006/main">
              <a:ext uri="{FF2B5EF4-FFF2-40B4-BE49-F238E27FC236}">
                <a16:creationId xmlns:a16="http://schemas.microsoft.com/office/drawing/2014/main" id="{D902A75C-2144-4C20-8D12-3810E7EAC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957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Не загромождать извещатели</a:t>
            </a:r>
          </a:p>
        </p:txBody>
      </p:sp>
      <p:sp>
        <p:nvSpPr>
          <p:cNvPr id="16" name="check-row-1-3">
            <a:extLst xmlns:a="http://schemas.openxmlformats.org/drawingml/2006/main">
              <a:ext uri="{FF2B5EF4-FFF2-40B4-BE49-F238E27FC236}">
                <a16:creationId xmlns:a16="http://schemas.microsoft.com/office/drawing/2014/main" id="{949D24EF-0535-49FC-96CF-2BE94F924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148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7" name="check-marker-1-3">
            <a:extLst xmlns:a="http://schemas.openxmlformats.org/drawingml/2006/main">
              <a:ext uri="{FF2B5EF4-FFF2-40B4-BE49-F238E27FC236}">
                <a16:creationId xmlns:a16="http://schemas.microsoft.com/office/drawing/2014/main" id="{746613F6-7428-47BE-90FE-4C936ED51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7244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DFE5A55-E814-4526-8B14-D9F5FBC27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7244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9" name="check-label-1-3">
            <a:extLst xmlns:a="http://schemas.openxmlformats.org/drawingml/2006/main">
              <a:ext uri="{FF2B5EF4-FFF2-40B4-BE49-F238E27FC236}">
                <a16:creationId xmlns:a16="http://schemas.microsoft.com/office/drawing/2014/main" id="{8227159C-3C36-4BC8-9788-2E7AF8EC4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5910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Не блокировать противопожарные двери</a:t>
            </a:r>
          </a:p>
        </p:txBody>
      </p:sp>
      <p:sp>
        <p:nvSpPr>
          <p:cNvPr id="20" name="check-row-2-1">
            <a:extLst xmlns:a="http://schemas.openxmlformats.org/drawingml/2006/main">
              <a:ext uri="{FF2B5EF4-FFF2-40B4-BE49-F238E27FC236}">
                <a16:creationId xmlns:a16="http://schemas.microsoft.com/office/drawing/2014/main" id="{BE84BEBB-D0F0-4C52-9D07-E89F34746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7241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1" name="check-marker-2-1">
            <a:extLst xmlns:a="http://schemas.openxmlformats.org/drawingml/2006/main">
              <a:ext uri="{FF2B5EF4-FFF2-40B4-BE49-F238E27FC236}">
                <a16:creationId xmlns:a16="http://schemas.microsoft.com/office/drawing/2014/main" id="{6AAA8782-0F56-4258-BDD5-80737D9300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9337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DF50A07-1054-4F8A-B660-C46A6653E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9337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3" name="check-label-2-1">
            <a:extLst xmlns:a="http://schemas.openxmlformats.org/drawingml/2006/main">
              <a:ext uri="{FF2B5EF4-FFF2-40B4-BE49-F238E27FC236}">
                <a16:creationId xmlns:a16="http://schemas.microsoft.com/office/drawing/2014/main" id="{E9E0E7E9-A7DC-4B27-B676-43454D63B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8003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Не отключать оповещение</a:t>
            </a:r>
          </a:p>
        </p:txBody>
      </p:sp>
      <p:sp>
        <p:nvSpPr>
          <p:cNvPr id="24" name="check-row-2-2">
            <a:extLst xmlns:a="http://schemas.openxmlformats.org/drawingml/2006/main">
              <a:ext uri="{FF2B5EF4-FFF2-40B4-BE49-F238E27FC236}">
                <a16:creationId xmlns:a16="http://schemas.microsoft.com/office/drawing/2014/main" id="{6CDCBF4A-4C6D-4E30-9673-5EB68CF98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6195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5" name="check-marker-2-2">
            <a:extLst xmlns:a="http://schemas.openxmlformats.org/drawingml/2006/main">
              <a:ext uri="{FF2B5EF4-FFF2-40B4-BE49-F238E27FC236}">
                <a16:creationId xmlns:a16="http://schemas.microsoft.com/office/drawing/2014/main" id="{AE777E4A-A8A9-4BD7-AADE-9D9C26FBB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8290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6347539-2A7D-4177-9DD1-1E6956ACB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8290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7" name="check-label-2-2">
            <a:extLst xmlns:a="http://schemas.openxmlformats.org/drawingml/2006/main">
              <a:ext uri="{FF2B5EF4-FFF2-40B4-BE49-F238E27FC236}">
                <a16:creationId xmlns:a16="http://schemas.microsoft.com/office/drawing/2014/main" id="{E775E5F2-C1C0-4FBA-8116-CA08E540C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36957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Не перекрывать доступ к огнетушителю</a:t>
            </a:r>
          </a:p>
        </p:txBody>
      </p:sp>
      <p:sp>
        <p:nvSpPr>
          <p:cNvPr id="28" name="check-row-2-3">
            <a:extLst xmlns:a="http://schemas.openxmlformats.org/drawingml/2006/main">
              <a:ext uri="{FF2B5EF4-FFF2-40B4-BE49-F238E27FC236}">
                <a16:creationId xmlns:a16="http://schemas.microsoft.com/office/drawing/2014/main" id="{A5780A46-E27A-4FBB-BACD-B44C4C712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5148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9" name="check-marker-2-3">
            <a:extLst xmlns:a="http://schemas.openxmlformats.org/drawingml/2006/main">
              <a:ext uri="{FF2B5EF4-FFF2-40B4-BE49-F238E27FC236}">
                <a16:creationId xmlns:a16="http://schemas.microsoft.com/office/drawing/2014/main" id="{2CB2F0A6-FF90-4B3E-A9E1-33DC8EDA2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7244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80AC897-F92C-4416-B1FB-901751BC32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7244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31" name="check-label-2-3">
            <a:extLst xmlns:a="http://schemas.openxmlformats.org/drawingml/2006/main">
              <a:ext uri="{FF2B5EF4-FFF2-40B4-BE49-F238E27FC236}">
                <a16:creationId xmlns:a16="http://schemas.microsoft.com/office/drawing/2014/main" id="{E52725F5-B98F-4EBE-B97D-5BB3E4C7D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45910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Сразу сообщать о неисправности</a:t>
            </a:r>
          </a:p>
        </p:txBody>
      </p:sp>
    </p:spTree>
    <p:extLst>
      <p:ext uri="{BB962C8B-B14F-4D97-AF65-F5344CB8AC3E}">
        <p14:creationId xmlns:p14="http://schemas.microsoft.com/office/powerpoint/2010/main" val="2075175757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footer-rule">
            <a:extLst xmlns:a="http://schemas.openxmlformats.org/drawingml/2006/main">
              <a:ext uri="{FF2B5EF4-FFF2-40B4-BE49-F238E27FC236}">
                <a16:creationId xmlns:a16="http://schemas.microsoft.com/office/drawing/2014/main" id="{CEC7ACCA-8DDF-4360-8644-62CF4F378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A55BF98C-37C4-46F6-A4F2-D4154583D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Пожарная безопасность для работников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3FC6F9BE-367E-40A5-9DAB-17A068491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c9f3bd2ccdb4b7f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CE3BF879-00BC-42D3-B2B1-91E4EBCBA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ПЕРВАЯ ПОМОЩЬ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BEB534F-C9A5-488F-A4F1-E7DE577BE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При ожоге прекратите воздействие и вызовите помощь</a:t>
            </a:r>
          </a:p>
        </p:txBody>
      </p:sp>
      <p:sp>
        <p:nvSpPr>
          <p:cNvPr id="7" name="step-1">
            <a:extLst xmlns:a="http://schemas.openxmlformats.org/drawingml/2006/main">
              <a:ext uri="{FF2B5EF4-FFF2-40B4-BE49-F238E27FC236}">
                <a16:creationId xmlns:a16="http://schemas.microsoft.com/office/drawing/2014/main" id="{5F3D6130-612F-4676-9147-01730E6DD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47950"/>
            <a:ext cx="2614613" cy="335280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step-badge-1">
            <a:extLst xmlns:a="http://schemas.openxmlformats.org/drawingml/2006/main">
              <a:ext uri="{FF2B5EF4-FFF2-40B4-BE49-F238E27FC236}">
                <a16:creationId xmlns:a16="http://schemas.microsoft.com/office/drawing/2014/main" id="{6978D5A7-B5FC-465E-9CCC-5943809A9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85750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1619CEF-A979-4BA8-A4FF-9E900ABEE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85750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0" name="step-title-1">
            <a:extLst xmlns:a="http://schemas.openxmlformats.org/drawingml/2006/main">
              <a:ext uri="{FF2B5EF4-FFF2-40B4-BE49-F238E27FC236}">
                <a16:creationId xmlns:a16="http://schemas.microsoft.com/office/drawing/2014/main" id="{D199A38C-C226-4DDB-B5B5-53BFFAD05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48615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Безопасность</a:t>
            </a:r>
          </a:p>
        </p:txBody>
      </p:sp>
      <p:sp>
        <p:nvSpPr>
          <p:cNvPr id="11" name="step-body-1">
            <a:extLst xmlns:a="http://schemas.openxmlformats.org/drawingml/2006/main">
              <a:ext uri="{FF2B5EF4-FFF2-40B4-BE49-F238E27FC236}">
                <a16:creationId xmlns:a16="http://schemas.microsoft.com/office/drawing/2014/main" id="{0DB3B5DC-6E08-4D9C-86CE-F2BF82B3A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476750"/>
            <a:ext cx="2195513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Вывести человека из опасной зоны без риска для оказывающего помощь.</a:t>
            </a:r>
          </a:p>
        </p:txBody>
      </p:sp>
      <p:sp>
        <p:nvSpPr>
          <p:cNvPr id="12" name="step-2">
            <a:extLst xmlns:a="http://schemas.openxmlformats.org/drawingml/2006/main">
              <a:ext uri="{FF2B5EF4-FFF2-40B4-BE49-F238E27FC236}">
                <a16:creationId xmlns:a16="http://schemas.microsoft.com/office/drawing/2014/main" id="{D8F7CBFF-B7E8-4820-9E1F-A8814908F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5663" y="2647950"/>
            <a:ext cx="2614613" cy="335280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step-badge-2">
            <a:extLst xmlns:a="http://schemas.openxmlformats.org/drawingml/2006/main">
              <a:ext uri="{FF2B5EF4-FFF2-40B4-BE49-F238E27FC236}">
                <a16:creationId xmlns:a16="http://schemas.microsoft.com/office/drawing/2014/main" id="{B42F39AB-4034-45C1-BF2D-FFF6883E1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285750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D246340-0E66-41F9-A761-D8C9AE04D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285750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5" name="step-title-2">
            <a:extLst xmlns:a="http://schemas.openxmlformats.org/drawingml/2006/main">
              <a:ext uri="{FF2B5EF4-FFF2-40B4-BE49-F238E27FC236}">
                <a16:creationId xmlns:a16="http://schemas.microsoft.com/office/drawing/2014/main" id="{90923A70-6707-4731-AE45-E090F4FB3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348615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Вызов</a:t>
            </a:r>
          </a:p>
        </p:txBody>
      </p:sp>
      <p:sp>
        <p:nvSpPr>
          <p:cNvPr id="16" name="step-body-2">
            <a:extLst xmlns:a="http://schemas.openxmlformats.org/drawingml/2006/main">
              <a:ext uri="{FF2B5EF4-FFF2-40B4-BE49-F238E27FC236}">
                <a16:creationId xmlns:a16="http://schemas.microsoft.com/office/drawing/2014/main" id="{B357427D-896F-46BA-B892-719019889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4476750"/>
            <a:ext cx="2195513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Организовать скорую помощь по 112.</a:t>
            </a:r>
          </a:p>
        </p:txBody>
      </p:sp>
      <p:sp>
        <p:nvSpPr>
          <p:cNvPr id="17" name="step-3">
            <a:extLst xmlns:a="http://schemas.openxmlformats.org/drawingml/2006/main">
              <a:ext uri="{FF2B5EF4-FFF2-40B4-BE49-F238E27FC236}">
                <a16:creationId xmlns:a16="http://schemas.microsoft.com/office/drawing/2014/main" id="{EF9648CE-BD4A-49AA-A371-AC6B776CC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2647950"/>
            <a:ext cx="2614613" cy="335280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8" name="step-badge-3">
            <a:extLst xmlns:a="http://schemas.openxmlformats.org/drawingml/2006/main">
              <a:ext uri="{FF2B5EF4-FFF2-40B4-BE49-F238E27FC236}">
                <a16:creationId xmlns:a16="http://schemas.microsoft.com/office/drawing/2014/main" id="{DE5C1248-5D0E-4DB9-9C18-4D65C92FB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285750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B4D9A0C-A42C-4F2D-8D50-4BC898C0C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285750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0" name="step-title-3">
            <a:extLst xmlns:a="http://schemas.openxmlformats.org/drawingml/2006/main">
              <a:ext uri="{FF2B5EF4-FFF2-40B4-BE49-F238E27FC236}">
                <a16:creationId xmlns:a16="http://schemas.microsoft.com/office/drawing/2014/main" id="{2C4CA890-B15C-420D-8DC5-D7A2E314E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348615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Охлаждение</a:t>
            </a:r>
          </a:p>
        </p:txBody>
      </p:sp>
      <p:sp>
        <p:nvSpPr>
          <p:cNvPr id="21" name="step-body-3">
            <a:extLst xmlns:a="http://schemas.openxmlformats.org/drawingml/2006/main">
              <a:ext uri="{FF2B5EF4-FFF2-40B4-BE49-F238E27FC236}">
                <a16:creationId xmlns:a16="http://schemas.microsoft.com/office/drawing/2014/main" id="{882DB906-2930-4371-948B-0A5D49488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4476750"/>
            <a:ext cx="2195513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Охлаждать прохладной водой по освоенному алгоритму первой помощи.</a:t>
            </a:r>
          </a:p>
        </p:txBody>
      </p:sp>
      <p:sp>
        <p:nvSpPr>
          <p:cNvPr id="22" name="step-4">
            <a:extLst xmlns:a="http://schemas.openxmlformats.org/drawingml/2006/main">
              <a:ext uri="{FF2B5EF4-FFF2-40B4-BE49-F238E27FC236}">
                <a16:creationId xmlns:a16="http://schemas.microsoft.com/office/drawing/2014/main" id="{610EB897-FC85-4176-ABB4-BDB8AF3635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7788" y="2647950"/>
            <a:ext cx="2614613" cy="335280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3" name="step-badge-4">
            <a:extLst xmlns:a="http://schemas.openxmlformats.org/drawingml/2006/main">
              <a:ext uri="{FF2B5EF4-FFF2-40B4-BE49-F238E27FC236}">
                <a16:creationId xmlns:a16="http://schemas.microsoft.com/office/drawing/2014/main" id="{F6436489-76A7-48DF-9270-A537E8ECF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285750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16182F9-D695-4841-937E-E5D4A3FE3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285750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5" name="step-title-4">
            <a:extLst xmlns:a="http://schemas.openxmlformats.org/drawingml/2006/main">
              <a:ext uri="{FF2B5EF4-FFF2-40B4-BE49-F238E27FC236}">
                <a16:creationId xmlns:a16="http://schemas.microsoft.com/office/drawing/2014/main" id="{A8DA5E2F-7E4E-46E9-B938-483B4340E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348615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Защита</a:t>
            </a:r>
          </a:p>
        </p:txBody>
      </p:sp>
      <p:sp>
        <p:nvSpPr>
          <p:cNvPr id="26" name="step-body-4">
            <a:extLst xmlns:a="http://schemas.openxmlformats.org/drawingml/2006/main">
              <a:ext uri="{FF2B5EF4-FFF2-40B4-BE49-F238E27FC236}">
                <a16:creationId xmlns:a16="http://schemas.microsoft.com/office/drawing/2014/main" id="{B6C22475-2F84-43C5-A975-122F018BE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4476750"/>
            <a:ext cx="2195513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Наложить чистую нетугую повязку; не вскрывать пузыри и не наносить жир.</a:t>
            </a:r>
          </a:p>
        </p:txBody>
      </p:sp>
    </p:spTree>
    <p:extLst>
      <p:ext uri="{BB962C8B-B14F-4D97-AF65-F5344CB8AC3E}">
        <p14:creationId xmlns:p14="http://schemas.microsoft.com/office/powerpoint/2010/main" val="685770624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footer-rule">
            <a:extLst xmlns:a="http://schemas.openxmlformats.org/drawingml/2006/main">
              <a:ext uri="{FF2B5EF4-FFF2-40B4-BE49-F238E27FC236}">
                <a16:creationId xmlns:a16="http://schemas.microsoft.com/office/drawing/2014/main" id="{C89F4C9D-3706-4286-AE4E-F57321F87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A3A09948-FB9D-478D-B961-06F5DBFD0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Пожарная безопасность для работников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6E48682D-99F2-45BB-A265-AF60E7889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7ccb334413b46d4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7E843A51-1A1F-41ED-B9FF-83A39793F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ПРОВЕРКА ЗНАНИЙ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ED946CF-59FE-40DE-B486-AF18501DA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Ответьте применительно к своему объекту</a:t>
            </a:r>
          </a:p>
        </p:txBody>
      </p:sp>
      <p:sp>
        <p:nvSpPr>
          <p:cNvPr id="7" name="question-1">
            <a:extLst xmlns:a="http://schemas.openxmlformats.org/drawingml/2006/main">
              <a:ext uri="{FF2B5EF4-FFF2-40B4-BE49-F238E27FC236}">
                <a16:creationId xmlns:a16="http://schemas.microsoft.com/office/drawing/2014/main" id="{F78E753D-EE55-43D9-9C54-3BE255F03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51435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90D49D1-5153-4718-A547-437891E88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43150"/>
            <a:ext cx="400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1.</a:t>
            </a:r>
          </a:p>
        </p:txBody>
      </p:sp>
      <p:sp>
        <p:nvSpPr>
          <p:cNvPr id="9" name="question-text-1">
            <a:extLst xmlns:a="http://schemas.openxmlformats.org/drawingml/2006/main">
              <a:ext uri="{FF2B5EF4-FFF2-40B4-BE49-F238E27FC236}">
                <a16:creationId xmlns:a16="http://schemas.microsoft.com/office/drawing/2014/main" id="{CCCAC24F-B9EF-47C8-A070-B1EBAB5C8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305050"/>
            <a:ext cx="4229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Как звучит сигнал?</a:t>
            </a:r>
          </a:p>
        </p:txBody>
      </p:sp>
      <p:sp>
        <p:nvSpPr>
          <p:cNvPr id="10" name="question-2">
            <a:extLst xmlns:a="http://schemas.openxmlformats.org/drawingml/2006/main">
              <a:ext uri="{FF2B5EF4-FFF2-40B4-BE49-F238E27FC236}">
                <a16:creationId xmlns:a16="http://schemas.microsoft.com/office/drawing/2014/main" id="{12BDC057-D705-4645-B52A-B728681A1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09800"/>
            <a:ext cx="51435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5A5797B-A215-4E8D-B348-3E5BE68D1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343150"/>
            <a:ext cx="400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2.</a:t>
            </a:r>
          </a:p>
        </p:txBody>
      </p:sp>
      <p:sp>
        <p:nvSpPr>
          <p:cNvPr id="12" name="question-text-2">
            <a:extLst xmlns:a="http://schemas.openxmlformats.org/drawingml/2006/main">
              <a:ext uri="{FF2B5EF4-FFF2-40B4-BE49-F238E27FC236}">
                <a16:creationId xmlns:a16="http://schemas.microsoft.com/office/drawing/2014/main" id="{1EB98692-5FDD-404C-B49C-40C2E7A74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2305050"/>
            <a:ext cx="4229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Какой ближайший безопасный выход?</a:t>
            </a:r>
          </a:p>
        </p:txBody>
      </p:sp>
      <p:sp>
        <p:nvSpPr>
          <p:cNvPr id="13" name="question-3">
            <a:extLst xmlns:a="http://schemas.openxmlformats.org/drawingml/2006/main">
              <a:ext uri="{FF2B5EF4-FFF2-40B4-BE49-F238E27FC236}">
                <a16:creationId xmlns:a16="http://schemas.microsoft.com/office/drawing/2014/main" id="{29FCEF9D-94BC-4D2B-9BD4-342DDE155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62300"/>
            <a:ext cx="51435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28CF2E6-D4AE-4108-92E6-2A4CBCDB64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295650"/>
            <a:ext cx="400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3.</a:t>
            </a:r>
          </a:p>
        </p:txBody>
      </p:sp>
      <p:sp>
        <p:nvSpPr>
          <p:cNvPr id="15" name="question-text-3">
            <a:extLst xmlns:a="http://schemas.openxmlformats.org/drawingml/2006/main">
              <a:ext uri="{FF2B5EF4-FFF2-40B4-BE49-F238E27FC236}">
                <a16:creationId xmlns:a16="http://schemas.microsoft.com/office/drawing/2014/main" id="{808F7723-BAAB-480E-83D3-B736A9116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257550"/>
            <a:ext cx="4229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Что сообщить по 101 или 112?</a:t>
            </a:r>
          </a:p>
        </p:txBody>
      </p:sp>
      <p:sp>
        <p:nvSpPr>
          <p:cNvPr id="16" name="question-4">
            <a:extLst xmlns:a="http://schemas.openxmlformats.org/drawingml/2006/main">
              <a:ext uri="{FF2B5EF4-FFF2-40B4-BE49-F238E27FC236}">
                <a16:creationId xmlns:a16="http://schemas.microsoft.com/office/drawing/2014/main" id="{46219B3E-EC71-490B-9033-91C89B614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162300"/>
            <a:ext cx="51435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0D1BA15-3662-48D8-8F80-8DA22A52E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295650"/>
            <a:ext cx="400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4.</a:t>
            </a:r>
          </a:p>
        </p:txBody>
      </p:sp>
      <p:sp>
        <p:nvSpPr>
          <p:cNvPr id="18" name="question-text-4">
            <a:extLst xmlns:a="http://schemas.openxmlformats.org/drawingml/2006/main">
              <a:ext uri="{FF2B5EF4-FFF2-40B4-BE49-F238E27FC236}">
                <a16:creationId xmlns:a16="http://schemas.microsoft.com/office/drawing/2014/main" id="{9F172670-B9A2-4157-BEA1-CD0549964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3257550"/>
            <a:ext cx="4229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Где место сбора?</a:t>
            </a:r>
          </a:p>
        </p:txBody>
      </p:sp>
      <p:sp>
        <p:nvSpPr>
          <p:cNvPr id="19" name="question-5">
            <a:extLst xmlns:a="http://schemas.openxmlformats.org/drawingml/2006/main">
              <a:ext uri="{FF2B5EF4-FFF2-40B4-BE49-F238E27FC236}">
                <a16:creationId xmlns:a16="http://schemas.microsoft.com/office/drawing/2014/main" id="{20D16C65-40BC-428E-BF2F-134E7208D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14800"/>
            <a:ext cx="51435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E39BC3C-FDD4-4C2B-AFFE-2CAFC49BA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248150"/>
            <a:ext cx="400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5.</a:t>
            </a:r>
          </a:p>
        </p:txBody>
      </p:sp>
      <p:sp>
        <p:nvSpPr>
          <p:cNvPr id="21" name="question-text-5">
            <a:extLst xmlns:a="http://schemas.openxmlformats.org/drawingml/2006/main">
              <a:ext uri="{FF2B5EF4-FFF2-40B4-BE49-F238E27FC236}">
                <a16:creationId xmlns:a16="http://schemas.microsoft.com/office/drawing/2014/main" id="{44E9B205-EB60-464E-9238-4A0A8BC1E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4210050"/>
            <a:ext cx="4229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Когда нельзя тушить самостоятельно?</a:t>
            </a:r>
          </a:p>
        </p:txBody>
      </p:sp>
      <p:sp>
        <p:nvSpPr>
          <p:cNvPr id="22" name="question-6">
            <a:extLst xmlns:a="http://schemas.openxmlformats.org/drawingml/2006/main">
              <a:ext uri="{FF2B5EF4-FFF2-40B4-BE49-F238E27FC236}">
                <a16:creationId xmlns:a16="http://schemas.microsoft.com/office/drawing/2014/main" id="{B25FA445-5502-4F0F-B8F7-17F5CA44A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114800"/>
            <a:ext cx="51435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2C4ADE1-5F29-4E9F-8E97-A9231D7BF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248150"/>
            <a:ext cx="400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6.</a:t>
            </a:r>
          </a:p>
        </p:txBody>
      </p:sp>
      <p:sp>
        <p:nvSpPr>
          <p:cNvPr id="24" name="question-text-6">
            <a:extLst xmlns:a="http://schemas.openxmlformats.org/drawingml/2006/main">
              <a:ext uri="{FF2B5EF4-FFF2-40B4-BE49-F238E27FC236}">
                <a16:creationId xmlns:a16="http://schemas.microsoft.com/office/drawing/2014/main" id="{73E9A387-17CB-45B5-94BC-BFBB2B1C2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4210050"/>
            <a:ext cx="4229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Что делать при дыме?</a:t>
            </a:r>
          </a:p>
        </p:txBody>
      </p:sp>
    </p:spTree>
    <p:extLst>
      <p:ext uri="{BB962C8B-B14F-4D97-AF65-F5344CB8AC3E}">
        <p14:creationId xmlns:p14="http://schemas.microsoft.com/office/powerpoint/2010/main" val="133714335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footer-rule">
            <a:extLst xmlns:a="http://schemas.openxmlformats.org/drawingml/2006/main">
              <a:ext uri="{FF2B5EF4-FFF2-40B4-BE49-F238E27FC236}">
                <a16:creationId xmlns:a16="http://schemas.microsoft.com/office/drawing/2014/main" id="{AF0C5F34-1651-433B-9DFD-9D0FA3FC2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25228AD3-28A4-40D7-AB35-A59BCA877A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Пожарная безопасность для работников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D1352C61-9DF2-41E0-8071-2EE733091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78ea3c712364c13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5BE21FDA-D389-4407-A1B1-3960B70B6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СТАТИСТИКА / 2025 ГОД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3D2F02E-D2BE-4439-937F-3775052A7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Данные 2025 года показывают масштаб пожарного риска</a:t>
            </a:r>
          </a:p>
        </p:txBody>
      </p:sp>
      <p:sp>
        <p:nvSpPr>
          <p:cNvPr id="7" name="statement-main">
            <a:extLst xmlns:a="http://schemas.openxmlformats.org/drawingml/2006/main">
              <a:ext uri="{FF2B5EF4-FFF2-40B4-BE49-F238E27FC236}">
                <a16:creationId xmlns:a16="http://schemas.microsoft.com/office/drawing/2014/main" id="{7B9A722D-18BE-4F5E-A7D9-A3A24BF36E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47950"/>
            <a:ext cx="7239000" cy="335280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ECF5FC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statement-big">
            <a:extLst xmlns:a="http://schemas.openxmlformats.org/drawingml/2006/main">
              <a:ext uri="{FF2B5EF4-FFF2-40B4-BE49-F238E27FC236}">
                <a16:creationId xmlns:a16="http://schemas.microsoft.com/office/drawing/2014/main" id="{949B1E84-E492-4D1D-846A-337E41F07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914650"/>
            <a:ext cx="65913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317 482 ПОЖАРА</a:t>
            </a:r>
          </a:p>
        </p:txBody>
      </p:sp>
      <p:sp>
        <p:nvSpPr>
          <p:cNvPr id="9" name="statement-body">
            <a:extLst xmlns:a="http://schemas.openxmlformats.org/drawingml/2006/main">
              <a:ext uri="{FF2B5EF4-FFF2-40B4-BE49-F238E27FC236}">
                <a16:creationId xmlns:a16="http://schemas.microsoft.com/office/drawing/2014/main" id="{2C2C2DEA-C0BF-4201-9D9F-67C72F309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038600"/>
            <a:ext cx="6477000" cy="1695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0B1F36"/>
                </a:solidFill>
                <a:latin typeface="Arial"/>
                <a:ea typeface="Arial"/>
                <a:cs typeface="Arial"/>
              </a:rPr>
              <a:t>В 2025 году 1 764 пожара произошли на объектах производственного назначения. Погибли 6 568 человек, 7 975 получили травмы.</a:t>
            </a:r>
          </a:p>
        </p:txBody>
      </p:sp>
      <p:sp>
        <p:nvSpPr>
          <p:cNvPr id="10" name="statement-side">
            <a:extLst xmlns:a="http://schemas.openxmlformats.org/drawingml/2006/main">
              <a:ext uri="{FF2B5EF4-FFF2-40B4-BE49-F238E27FC236}">
                <a16:creationId xmlns:a16="http://schemas.microsoft.com/office/drawing/2014/main" id="{63C9496E-2E11-4DA1-A62E-A2D2448D7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647950"/>
            <a:ext cx="3352800" cy="335280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0B1F36"/>
          </a:solidFill>
          <a:ln xmlns:a="http://schemas.openxmlformats.org/drawingml/2006/main" w="9525">
            <a:solidFill>
              <a:srgbClr val="0B1F36"/>
            </a:solidFill>
            <a:prstDash val="solid"/>
          </a:ln>
        </p:spPr>
      </p:sp>
      <p:sp>
        <p:nvSpPr>
          <p:cNvPr id="11" name="statement-side-title">
            <a:extLst xmlns:a="http://schemas.openxmlformats.org/drawingml/2006/main">
              <a:ext uri="{FF2B5EF4-FFF2-40B4-BE49-F238E27FC236}">
                <a16:creationId xmlns:a16="http://schemas.microsoft.com/office/drawing/2014/main" id="{2C951A54-7F69-4F75-9495-D35041BC3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914650"/>
            <a:ext cx="27432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Главный вывод</a:t>
            </a:r>
          </a:p>
        </p:txBody>
      </p:sp>
      <p:sp>
        <p:nvSpPr>
          <p:cNvPr id="12" name="statement-side-body">
            <a:extLst xmlns:a="http://schemas.openxmlformats.org/drawingml/2006/main">
              <a:ext uri="{FF2B5EF4-FFF2-40B4-BE49-F238E27FC236}">
                <a16:creationId xmlns:a16="http://schemas.microsoft.com/office/drawing/2014/main" id="{69846230-E082-4C1F-9C24-FC11440CB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3924300"/>
            <a:ext cx="2743200" cy="1771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Предупреждение, быстрый сигнал и безопасная эвакуация важнее попытки справиться в одиночку.</a:t>
            </a:r>
          </a:p>
        </p:txBody>
      </p:sp>
    </p:spTree>
    <p:extLst>
      <p:ext uri="{BB962C8B-B14F-4D97-AF65-F5344CB8AC3E}">
        <p14:creationId xmlns:p14="http://schemas.microsoft.com/office/powerpoint/2010/main" val="1407185384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ECF5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d2ccdc1ec4e4a22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2" name="close-title">
            <a:extLst xmlns:a="http://schemas.openxmlformats.org/drawingml/2006/main">
              <a:ext uri="{FF2B5EF4-FFF2-40B4-BE49-F238E27FC236}">
                <a16:creationId xmlns:a16="http://schemas.microsoft.com/office/drawing/2014/main" id="{02C0B348-F350-466C-8CF9-0D2CCDBFD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52550"/>
            <a:ext cx="7810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При пожаре порядок действий спасает время</a:t>
            </a:r>
          </a:p>
        </p:txBody>
      </p:sp>
      <p:sp>
        <p:nvSpPr>
          <p:cNvPr id="3" name="close-lead">
            <a:extLst xmlns:a="http://schemas.openxmlformats.org/drawingml/2006/main">
              <a:ext uri="{FF2B5EF4-FFF2-40B4-BE49-F238E27FC236}">
                <a16:creationId xmlns:a16="http://schemas.microsoft.com/office/drawing/2014/main" id="{DC5CB02C-335B-4785-8313-5744F8607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71750"/>
            <a:ext cx="8096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Предупредить, сообщить, выйти и не возвращаться - основа безопасного поведения.</a:t>
            </a:r>
          </a:p>
        </p:txBody>
      </p:sp>
      <p:sp>
        <p:nvSpPr>
          <p:cNvPr id="4" name="close-row-1">
            <a:extLst xmlns:a="http://schemas.openxmlformats.org/drawingml/2006/main">
              <a:ext uri="{FF2B5EF4-FFF2-40B4-BE49-F238E27FC236}">
                <a16:creationId xmlns:a16="http://schemas.microsoft.com/office/drawing/2014/main" id="{69BDDEA9-296A-47E4-8418-3FA094C95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05200"/>
            <a:ext cx="4953000" cy="647700"/>
          </a:xfrm>
          <a:prstGeom xmlns:a="http://schemas.openxmlformats.org/drawingml/2006/main" prst="roundRect">
            <a:avLst>
              <a:gd name="adj" fmla="val 1764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80AB843-85A1-4C08-BAD2-C4A60D53D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6385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2C2E936-A3AE-409E-932A-DEBCF5AB2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6385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55A13C6-4223-427E-B9AA-C97D087EA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581400"/>
            <a:ext cx="4000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Предупреждать причины пожара</a:t>
            </a:r>
          </a:p>
        </p:txBody>
      </p:sp>
      <p:sp>
        <p:nvSpPr>
          <p:cNvPr id="8" name="close-row-2">
            <a:extLst xmlns:a="http://schemas.openxmlformats.org/drawingml/2006/main">
              <a:ext uri="{FF2B5EF4-FFF2-40B4-BE49-F238E27FC236}">
                <a16:creationId xmlns:a16="http://schemas.microsoft.com/office/drawing/2014/main" id="{1A827BBB-0373-4F35-9041-29E817C5F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505200"/>
            <a:ext cx="4953000" cy="647700"/>
          </a:xfrm>
          <a:prstGeom xmlns:a="http://schemas.openxmlformats.org/drawingml/2006/main" prst="roundRect">
            <a:avLst>
              <a:gd name="adj" fmla="val 1764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AADF46C-67A3-440A-AE85-A130D43E7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6385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37F9F96-9191-4DE6-9543-66964F865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6385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4E74BED-4584-49CD-A0B5-AEB03322E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3581400"/>
            <a:ext cx="4000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Знать сигнал и выход</a:t>
            </a:r>
          </a:p>
        </p:txBody>
      </p:sp>
      <p:sp>
        <p:nvSpPr>
          <p:cNvPr id="12" name="close-row-3">
            <a:extLst xmlns:a="http://schemas.openxmlformats.org/drawingml/2006/main">
              <a:ext uri="{FF2B5EF4-FFF2-40B4-BE49-F238E27FC236}">
                <a16:creationId xmlns:a16="http://schemas.microsoft.com/office/drawing/2014/main" id="{0294C95E-CABF-46F4-A9C6-B59979F7C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24350"/>
            <a:ext cx="4953000" cy="647700"/>
          </a:xfrm>
          <a:prstGeom xmlns:a="http://schemas.openxmlformats.org/drawingml/2006/main" prst="roundRect">
            <a:avLst>
              <a:gd name="adj" fmla="val 1764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9B1A779-DA17-4A9A-BBEF-24320F343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577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EE17438-F789-490B-B582-40921315C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577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78F1A76-66DC-46CE-887A-FDF0F338A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400550"/>
            <a:ext cx="4000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Сразу звонить 101 или 112</a:t>
            </a:r>
          </a:p>
        </p:txBody>
      </p:sp>
      <p:sp>
        <p:nvSpPr>
          <p:cNvPr id="16" name="close-row-4">
            <a:extLst xmlns:a="http://schemas.openxmlformats.org/drawingml/2006/main">
              <a:ext uri="{FF2B5EF4-FFF2-40B4-BE49-F238E27FC236}">
                <a16:creationId xmlns:a16="http://schemas.microsoft.com/office/drawing/2014/main" id="{4FC6F0B6-4182-409B-85F5-E9FCC552A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324350"/>
            <a:ext cx="4953000" cy="647700"/>
          </a:xfrm>
          <a:prstGeom xmlns:a="http://schemas.openxmlformats.org/drawingml/2006/main" prst="roundRect">
            <a:avLst>
              <a:gd name="adj" fmla="val 1764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2B59253-DD5E-4DC3-BF7B-C36E90063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44577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1F784BB-6E6D-4321-B81C-824F71FE5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44577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CA6F312-1763-4F19-82C9-A7D9DE108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4400550"/>
            <a:ext cx="4000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Не входить в дым</a:t>
            </a:r>
          </a:p>
        </p:txBody>
      </p:sp>
      <p:sp>
        <p:nvSpPr>
          <p:cNvPr id="20" name="close-row-5">
            <a:extLst xmlns:a="http://schemas.openxmlformats.org/drawingml/2006/main">
              <a:ext uri="{FF2B5EF4-FFF2-40B4-BE49-F238E27FC236}">
                <a16:creationId xmlns:a16="http://schemas.microsoft.com/office/drawing/2014/main" id="{D7F3C347-9B87-437A-BDD0-65C127853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0"/>
            <a:ext cx="4953000" cy="647700"/>
          </a:xfrm>
          <a:prstGeom xmlns:a="http://schemas.openxmlformats.org/drawingml/2006/main" prst="roundRect">
            <a:avLst>
              <a:gd name="adj" fmla="val 1764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B701CCA-9001-41C9-B932-F34A05A51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768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B2C30DE-B3E6-4C4B-A2D8-35249D75A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768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4384A2F-BD47-4090-8B05-40A589154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219700"/>
            <a:ext cx="4000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Идти к месту сбора</a:t>
            </a:r>
          </a:p>
        </p:txBody>
      </p:sp>
      <p:sp>
        <p:nvSpPr>
          <p:cNvPr id="24" name="close-row-6">
            <a:extLst xmlns:a="http://schemas.openxmlformats.org/drawingml/2006/main">
              <a:ext uri="{FF2B5EF4-FFF2-40B4-BE49-F238E27FC236}">
                <a16:creationId xmlns:a16="http://schemas.microsoft.com/office/drawing/2014/main" id="{817537D4-EA26-4D0F-9E2D-6DBB40703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5143500"/>
            <a:ext cx="4953000" cy="647700"/>
          </a:xfrm>
          <a:prstGeom xmlns:a="http://schemas.openxmlformats.org/drawingml/2006/main" prst="roundRect">
            <a:avLst>
              <a:gd name="adj" fmla="val 1764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A9C3DF4-65D7-48A1-A2C2-7F3B4C20F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52768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B60C25E-1470-4582-867C-00248D24E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52768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B6D92AE-C46D-4DE1-9623-30D35F181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5219700"/>
            <a:ext cx="4000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Тушить только при безопасном отходе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D1C136D-4673-41CA-9DDE-1CCA5AC50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97816056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footer-rule">
            <a:extLst xmlns:a="http://schemas.openxmlformats.org/drawingml/2006/main">
              <a:ext uri="{FF2B5EF4-FFF2-40B4-BE49-F238E27FC236}">
                <a16:creationId xmlns:a16="http://schemas.microsoft.com/office/drawing/2014/main" id="{51E3A807-2584-472A-A183-0AA69E3E0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7502F7AB-84AD-4B80-B632-6FF8F3FE7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Пожарная безопасность для работников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1BF71387-35FA-4376-B0C5-A7E49D8CB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69c89309f104c0e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80838F51-8919-4139-AE42-D50C6ABB6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ГОРЕНИЕ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1AB343A-E3D7-49B5-BEF8-731C06514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Пожар возникает при сочетании трех условий</a:t>
            </a:r>
          </a:p>
        </p:txBody>
      </p:sp>
      <p:sp>
        <p:nvSpPr>
          <p:cNvPr id="7" name="card-1">
            <a:extLst xmlns:a="http://schemas.openxmlformats.org/drawingml/2006/main">
              <a:ext uri="{FF2B5EF4-FFF2-40B4-BE49-F238E27FC236}">
                <a16:creationId xmlns:a16="http://schemas.microsoft.com/office/drawing/2014/main" id="{AA5798E6-A8CC-45D2-AB89-6F335661D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3505200" cy="3790950"/>
          </a:xfrm>
          <a:prstGeom xmlns:a="http://schemas.openxmlformats.org/drawingml/2006/main" prst="roundRect">
            <a:avLst>
              <a:gd name="adj" fmla="val 4348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card-badge-1">
            <a:extLst xmlns:a="http://schemas.openxmlformats.org/drawingml/2006/main">
              <a:ext uri="{FF2B5EF4-FFF2-40B4-BE49-F238E27FC236}">
                <a16:creationId xmlns:a16="http://schemas.microsoft.com/office/drawing/2014/main" id="{8B412114-1D01-426A-A107-C54481B03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495550"/>
            <a:ext cx="4572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82ECEF2-D499-47E8-9474-6EAA32914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495550"/>
            <a:ext cx="45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0" name="card-title-1">
            <a:extLst xmlns:a="http://schemas.openxmlformats.org/drawingml/2006/main">
              <a:ext uri="{FF2B5EF4-FFF2-40B4-BE49-F238E27FC236}">
                <a16:creationId xmlns:a16="http://schemas.microsoft.com/office/drawing/2014/main" id="{2E3D2A9C-DA84-4147-8950-814EB4570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2362200"/>
            <a:ext cx="24384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Горючее</a:t>
            </a:r>
          </a:p>
        </p:txBody>
      </p:sp>
      <p:sp>
        <p:nvSpPr>
          <p:cNvPr id="11" name="card-body-1">
            <a:extLst xmlns:a="http://schemas.openxmlformats.org/drawingml/2006/main">
              <a:ext uri="{FF2B5EF4-FFF2-40B4-BE49-F238E27FC236}">
                <a16:creationId xmlns:a16="http://schemas.microsoft.com/office/drawing/2014/main" id="{8496DFC2-78CC-4598-8667-9793D41D9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067050"/>
            <a:ext cx="3009900" cy="276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Материал, жидкость, газ, пыль или другое вещество, способное гореть.</a:t>
            </a:r>
          </a:p>
        </p:txBody>
      </p:sp>
      <p:sp>
        <p:nvSpPr>
          <p:cNvPr id="12" name="card-2">
            <a:extLst xmlns:a="http://schemas.openxmlformats.org/drawingml/2006/main">
              <a:ext uri="{FF2B5EF4-FFF2-40B4-BE49-F238E27FC236}">
                <a16:creationId xmlns:a16="http://schemas.microsoft.com/office/drawing/2014/main" id="{9D00DB87-7823-4F47-B885-86BAB8A49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209800"/>
            <a:ext cx="3505200" cy="3790950"/>
          </a:xfrm>
          <a:prstGeom xmlns:a="http://schemas.openxmlformats.org/drawingml/2006/main" prst="roundRect">
            <a:avLst>
              <a:gd name="adj" fmla="val 4348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card-badge-2">
            <a:extLst xmlns:a="http://schemas.openxmlformats.org/drawingml/2006/main">
              <a:ext uri="{FF2B5EF4-FFF2-40B4-BE49-F238E27FC236}">
                <a16:creationId xmlns:a16="http://schemas.microsoft.com/office/drawing/2014/main" id="{7CD740CA-8BC2-43D1-A89F-2BD12B358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495550"/>
            <a:ext cx="4572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D71F359-1E9F-4E43-9D6A-DCB1B9365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495550"/>
            <a:ext cx="45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5" name="card-title-2">
            <a:extLst xmlns:a="http://schemas.openxmlformats.org/drawingml/2006/main">
              <a:ext uri="{FF2B5EF4-FFF2-40B4-BE49-F238E27FC236}">
                <a16:creationId xmlns:a16="http://schemas.microsoft.com/office/drawing/2014/main" id="{1AA57845-EF36-4923-843C-431584A9D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2362200"/>
            <a:ext cx="24384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Окислитель</a:t>
            </a:r>
          </a:p>
        </p:txBody>
      </p:sp>
      <p:sp>
        <p:nvSpPr>
          <p:cNvPr id="16" name="card-body-2">
            <a:extLst xmlns:a="http://schemas.openxmlformats.org/drawingml/2006/main">
              <a:ext uri="{FF2B5EF4-FFF2-40B4-BE49-F238E27FC236}">
                <a16:creationId xmlns:a16="http://schemas.microsoft.com/office/drawing/2014/main" id="{DA0B592C-BECD-4827-A7CF-8721E1946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067050"/>
            <a:ext cx="3009900" cy="276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Чаще всего кислород воздуха поддерживает процесс горения.</a:t>
            </a:r>
          </a:p>
        </p:txBody>
      </p:sp>
      <p:sp>
        <p:nvSpPr>
          <p:cNvPr id="17" name="card-3">
            <a:extLst xmlns:a="http://schemas.openxmlformats.org/drawingml/2006/main">
              <a:ext uri="{FF2B5EF4-FFF2-40B4-BE49-F238E27FC236}">
                <a16:creationId xmlns:a16="http://schemas.microsoft.com/office/drawing/2014/main" id="{0885F19E-AE9F-4D5C-B839-AB8099BC8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209800"/>
            <a:ext cx="3505200" cy="3790950"/>
          </a:xfrm>
          <a:prstGeom xmlns:a="http://schemas.openxmlformats.org/drawingml/2006/main" prst="roundRect">
            <a:avLst>
              <a:gd name="adj" fmla="val 4348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8" name="card-badge-3">
            <a:extLst xmlns:a="http://schemas.openxmlformats.org/drawingml/2006/main">
              <a:ext uri="{FF2B5EF4-FFF2-40B4-BE49-F238E27FC236}">
                <a16:creationId xmlns:a16="http://schemas.microsoft.com/office/drawing/2014/main" id="{289B04DF-4651-4FD2-BBCC-695F95D15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495550"/>
            <a:ext cx="4572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5C2643D-8E34-46ED-81B8-B845CB632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495550"/>
            <a:ext cx="45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0" name="card-title-3">
            <a:extLst xmlns:a="http://schemas.openxmlformats.org/drawingml/2006/main">
              <a:ext uri="{FF2B5EF4-FFF2-40B4-BE49-F238E27FC236}">
                <a16:creationId xmlns:a16="http://schemas.microsoft.com/office/drawing/2014/main" id="{2582174B-8672-4114-B87D-9E53975ED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62200"/>
            <a:ext cx="24384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Источник</a:t>
            </a:r>
          </a:p>
        </p:txBody>
      </p:sp>
      <p:sp>
        <p:nvSpPr>
          <p:cNvPr id="21" name="card-body-3">
            <a:extLst xmlns:a="http://schemas.openxmlformats.org/drawingml/2006/main">
              <a:ext uri="{FF2B5EF4-FFF2-40B4-BE49-F238E27FC236}">
                <a16:creationId xmlns:a16="http://schemas.microsoft.com/office/drawing/2014/main" id="{6CE68679-ADEB-4A3C-917E-010B54008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067050"/>
            <a:ext cx="3009900" cy="276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Пламя, искра, перегрев, электрическая дуга или горячая поверхность.</a:t>
            </a:r>
          </a:p>
        </p:txBody>
      </p:sp>
    </p:spTree>
    <p:extLst>
      <p:ext uri="{BB962C8B-B14F-4D97-AF65-F5344CB8AC3E}">
        <p14:creationId xmlns:p14="http://schemas.microsoft.com/office/powerpoint/2010/main" val="96067026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footer-rule">
            <a:extLst xmlns:a="http://schemas.openxmlformats.org/drawingml/2006/main">
              <a:ext uri="{FF2B5EF4-FFF2-40B4-BE49-F238E27FC236}">
                <a16:creationId xmlns:a16="http://schemas.microsoft.com/office/drawing/2014/main" id="{CE6C96AB-9D79-4FD4-9528-AB2D973B8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919DC121-72D7-47A7-9590-201517E10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Пожарная безопасность для работников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207B1962-9881-49E4-985F-0B46D5AEF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74b4caba1e543d3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68491031-569D-4AAA-BA56-2DC01E30D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ПРИЧИНЫ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03048E4-DAC2-43C1-A0AE-1CAD2BBBB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Типовые причины видны до появления огня</a:t>
            </a:r>
          </a:p>
        </p:txBody>
      </p:sp>
      <p:sp>
        <p:nvSpPr>
          <p:cNvPr id="7" name="slide-lead">
            <a:extLst xmlns:a="http://schemas.openxmlformats.org/drawingml/2006/main">
              <a:ext uri="{FF2B5EF4-FFF2-40B4-BE49-F238E27FC236}">
                <a16:creationId xmlns:a16="http://schemas.microsoft.com/office/drawing/2014/main" id="{8F28F5B1-82F9-4DFB-8D67-104313207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972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Опасное состояние нужно устранить или сообщить о нем сразу.</a:t>
            </a:r>
          </a:p>
        </p:txBody>
      </p:sp>
      <p:sp>
        <p:nvSpPr>
          <p:cNvPr id="8" name="check-row-1-1">
            <a:extLst xmlns:a="http://schemas.openxmlformats.org/drawingml/2006/main">
              <a:ext uri="{FF2B5EF4-FFF2-40B4-BE49-F238E27FC236}">
                <a16:creationId xmlns:a16="http://schemas.microsoft.com/office/drawing/2014/main" id="{F9D69015-9056-4A79-8667-C3F032AC4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241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9" name="check-marker-1-1">
            <a:extLst xmlns:a="http://schemas.openxmlformats.org/drawingml/2006/main">
              <a:ext uri="{FF2B5EF4-FFF2-40B4-BE49-F238E27FC236}">
                <a16:creationId xmlns:a16="http://schemas.microsoft.com/office/drawing/2014/main" id="{F13F9F17-C78B-4684-B00E-9F58244A1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337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EEC6E7F-BF59-4FC3-8FE8-7ADD7A4BA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337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1" name="check-label-1-1">
            <a:extLst xmlns:a="http://schemas.openxmlformats.org/drawingml/2006/main">
              <a:ext uri="{FF2B5EF4-FFF2-40B4-BE49-F238E27FC236}">
                <a16:creationId xmlns:a16="http://schemas.microsoft.com/office/drawing/2014/main" id="{6430C33E-3BED-4D48-99CC-927D07336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8003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Поврежденный провод или прибор</a:t>
            </a:r>
          </a:p>
        </p:txBody>
      </p:sp>
      <p:sp>
        <p:nvSpPr>
          <p:cNvPr id="12" name="check-row-1-2">
            <a:extLst xmlns:a="http://schemas.openxmlformats.org/drawingml/2006/main">
              <a:ext uri="{FF2B5EF4-FFF2-40B4-BE49-F238E27FC236}">
                <a16:creationId xmlns:a16="http://schemas.microsoft.com/office/drawing/2014/main" id="{F396C92A-9039-43AD-A7A4-240D9A892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check-marker-1-2">
            <a:extLst xmlns:a="http://schemas.openxmlformats.org/drawingml/2006/main">
              <a:ext uri="{FF2B5EF4-FFF2-40B4-BE49-F238E27FC236}">
                <a16:creationId xmlns:a16="http://schemas.microsoft.com/office/drawing/2014/main" id="{7C0CB045-8F61-47D4-A868-3C71497D4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8290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FC416EC-47B9-4AB3-A938-2990EC229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8290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5" name="check-label-1-2">
            <a:extLst xmlns:a="http://schemas.openxmlformats.org/drawingml/2006/main">
              <a:ext uri="{FF2B5EF4-FFF2-40B4-BE49-F238E27FC236}">
                <a16:creationId xmlns:a16="http://schemas.microsoft.com/office/drawing/2014/main" id="{3E091B0E-5191-4B0D-A387-7753D2A84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957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Перегрузка электросети</a:t>
            </a:r>
          </a:p>
        </p:txBody>
      </p:sp>
      <p:sp>
        <p:nvSpPr>
          <p:cNvPr id="16" name="check-row-1-3">
            <a:extLst xmlns:a="http://schemas.openxmlformats.org/drawingml/2006/main">
              <a:ext uri="{FF2B5EF4-FFF2-40B4-BE49-F238E27FC236}">
                <a16:creationId xmlns:a16="http://schemas.microsoft.com/office/drawing/2014/main" id="{B553A7AC-9382-40D9-932B-8787EFCF2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148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7" name="check-marker-1-3">
            <a:extLst xmlns:a="http://schemas.openxmlformats.org/drawingml/2006/main">
              <a:ext uri="{FF2B5EF4-FFF2-40B4-BE49-F238E27FC236}">
                <a16:creationId xmlns:a16="http://schemas.microsoft.com/office/drawing/2014/main" id="{1B120C0E-82B6-43AC-9CA5-25B87CDE2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7244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2BD6C6A-45D9-47DE-862F-ED0EA49E1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7244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9" name="check-label-1-3">
            <a:extLst xmlns:a="http://schemas.openxmlformats.org/drawingml/2006/main">
              <a:ext uri="{FF2B5EF4-FFF2-40B4-BE49-F238E27FC236}">
                <a16:creationId xmlns:a16="http://schemas.microsoft.com/office/drawing/2014/main" id="{D9CA7953-EC99-47AB-978F-B3F186D27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5910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Открытый огонь вне установленного места</a:t>
            </a:r>
          </a:p>
        </p:txBody>
      </p:sp>
      <p:sp>
        <p:nvSpPr>
          <p:cNvPr id="20" name="check-row-2-1">
            <a:extLst xmlns:a="http://schemas.openxmlformats.org/drawingml/2006/main">
              <a:ext uri="{FF2B5EF4-FFF2-40B4-BE49-F238E27FC236}">
                <a16:creationId xmlns:a16="http://schemas.microsoft.com/office/drawing/2014/main" id="{1DEB866C-556E-420A-8B5F-B9623B585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7241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1" name="check-marker-2-1">
            <a:extLst xmlns:a="http://schemas.openxmlformats.org/drawingml/2006/main">
              <a:ext uri="{FF2B5EF4-FFF2-40B4-BE49-F238E27FC236}">
                <a16:creationId xmlns:a16="http://schemas.microsoft.com/office/drawing/2014/main" id="{7A9F6EBB-E37E-4F69-BF38-696C091FC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9337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8BC0F26-E973-4A96-922C-9275DB709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9337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3" name="check-label-2-1">
            <a:extLst xmlns:a="http://schemas.openxmlformats.org/drawingml/2006/main">
              <a:ext uri="{FF2B5EF4-FFF2-40B4-BE49-F238E27FC236}">
                <a16:creationId xmlns:a16="http://schemas.microsoft.com/office/drawing/2014/main" id="{533CA1EE-E624-4F51-BCBB-D969EB722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8003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Горючие материалы у источника тепла</a:t>
            </a:r>
          </a:p>
        </p:txBody>
      </p:sp>
      <p:sp>
        <p:nvSpPr>
          <p:cNvPr id="24" name="check-row-2-2">
            <a:extLst xmlns:a="http://schemas.openxmlformats.org/drawingml/2006/main">
              <a:ext uri="{FF2B5EF4-FFF2-40B4-BE49-F238E27FC236}">
                <a16:creationId xmlns:a16="http://schemas.microsoft.com/office/drawing/2014/main" id="{022CBD8A-0C1F-4C3E-B6E1-9E05EB142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6195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5" name="check-marker-2-2">
            <a:extLst xmlns:a="http://schemas.openxmlformats.org/drawingml/2006/main">
              <a:ext uri="{FF2B5EF4-FFF2-40B4-BE49-F238E27FC236}">
                <a16:creationId xmlns:a16="http://schemas.microsoft.com/office/drawing/2014/main" id="{8E6EE94F-AEB7-4269-8F7B-C4E4ECBD6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8290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6B00DF1-80C3-4404-A67D-65810E90A1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8290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7" name="check-label-2-2">
            <a:extLst xmlns:a="http://schemas.openxmlformats.org/drawingml/2006/main">
              <a:ext uri="{FF2B5EF4-FFF2-40B4-BE49-F238E27FC236}">
                <a16:creationId xmlns:a16="http://schemas.microsoft.com/office/drawing/2014/main" id="{3FDA8E33-0DE0-4C6A-B4F0-B4B6F3344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36957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Нарушение порядка огневых работ</a:t>
            </a:r>
          </a:p>
        </p:txBody>
      </p:sp>
      <p:sp>
        <p:nvSpPr>
          <p:cNvPr id="28" name="check-row-2-3">
            <a:extLst xmlns:a="http://schemas.openxmlformats.org/drawingml/2006/main">
              <a:ext uri="{FF2B5EF4-FFF2-40B4-BE49-F238E27FC236}">
                <a16:creationId xmlns:a16="http://schemas.microsoft.com/office/drawing/2014/main" id="{745DEA55-C974-4FD0-8535-00B6C5FE6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5148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9" name="check-marker-2-3">
            <a:extLst xmlns:a="http://schemas.openxmlformats.org/drawingml/2006/main">
              <a:ext uri="{FF2B5EF4-FFF2-40B4-BE49-F238E27FC236}">
                <a16:creationId xmlns:a16="http://schemas.microsoft.com/office/drawing/2014/main" id="{C58E7F5D-A0DE-4B58-821A-707ABEBFF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7244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BDA2C55-BEFE-4204-89F9-32D65078F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7244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31" name="check-label-2-3">
            <a:extLst xmlns:a="http://schemas.openxmlformats.org/drawingml/2006/main">
              <a:ext uri="{FF2B5EF4-FFF2-40B4-BE49-F238E27FC236}">
                <a16:creationId xmlns:a16="http://schemas.microsoft.com/office/drawing/2014/main" id="{AFCD932B-1488-44FA-A4FB-B9E2B61B3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45910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Оставленное без контроля оборудование</a:t>
            </a:r>
          </a:p>
        </p:txBody>
      </p:sp>
    </p:spTree>
    <p:extLst>
      <p:ext uri="{BB962C8B-B14F-4D97-AF65-F5344CB8AC3E}">
        <p14:creationId xmlns:p14="http://schemas.microsoft.com/office/powerpoint/2010/main" val="158527319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footer-rule">
            <a:extLst xmlns:a="http://schemas.openxmlformats.org/drawingml/2006/main">
              <a:ext uri="{FF2B5EF4-FFF2-40B4-BE49-F238E27FC236}">
                <a16:creationId xmlns:a16="http://schemas.microsoft.com/office/drawing/2014/main" id="{B99117A2-EABB-4C46-9C10-217A56893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2305438A-11D5-4802-B033-E38FF9C52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Пожарная безопасность для работников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D493A913-B366-4298-B404-91383ADC0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897163236ce4718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82914C38-A8C0-422F-8598-808A7A7AF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ОБЯЗАННОСТИ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3460962-49DF-4A7C-BF70-590DBBC6C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Работник предупреждает пожар ежедневными действиями</a:t>
            </a:r>
          </a:p>
        </p:txBody>
      </p:sp>
      <p:sp>
        <p:nvSpPr>
          <p:cNvPr id="7" name="compare-1">
            <a:extLst xmlns:a="http://schemas.openxmlformats.org/drawingml/2006/main">
              <a:ext uri="{FF2B5EF4-FFF2-40B4-BE49-F238E27FC236}">
                <a16:creationId xmlns:a16="http://schemas.microsoft.com/office/drawing/2014/main" id="{796A7189-60A7-45B0-B778-C49F89F1B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47950"/>
            <a:ext cx="5334000" cy="335280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FFF1EF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C4147F7-6828-4EE2-8340-B73A8142C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876550"/>
            <a:ext cx="4800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Запрещено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8D3701E-91C1-4DF2-B7CB-4AFD9E9C6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543300"/>
            <a:ext cx="3619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×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7233DAE-D76B-44AA-8D78-42BB10790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543300"/>
            <a:ext cx="4191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Оставлять тару и материалы в коридоре или у выхода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0A75711-175C-425C-A2A7-C1D4BF00B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229100"/>
            <a:ext cx="3619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×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6D1572A-5747-4F07-9356-76074E076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4229100"/>
            <a:ext cx="4191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Подпирать противопожарную дверь или закрывать извещатель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9A4E810-D010-42D6-9A40-465377180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914900"/>
            <a:ext cx="3619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×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AEBEA3B-85C8-44CD-8392-A33DCEB98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4914900"/>
            <a:ext cx="4191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Молчать о запахе гари, нагреве, искрении или неисправности</a:t>
            </a:r>
          </a:p>
        </p:txBody>
      </p:sp>
      <p:sp>
        <p:nvSpPr>
          <p:cNvPr id="15" name="compare-2">
            <a:extLst xmlns:a="http://schemas.openxmlformats.org/drawingml/2006/main">
              <a:ext uri="{FF2B5EF4-FFF2-40B4-BE49-F238E27FC236}">
                <a16:creationId xmlns:a16="http://schemas.microsoft.com/office/drawing/2014/main" id="{FC6FCA80-F7C1-46EC-929F-BF326F545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647950"/>
            <a:ext cx="5334000" cy="335280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ECF9F4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6F600CC-CA75-45C0-8EC0-3198CAF6C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876550"/>
            <a:ext cx="4800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67C5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67C5A"/>
                </a:solidFill>
                <a:latin typeface="Arial"/>
                <a:ea typeface="Arial"/>
                <a:cs typeface="Arial"/>
              </a:rPr>
              <a:t>Безопасно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E2987AE-7CEB-412F-8703-D9585AB292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543300"/>
            <a:ext cx="3619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67C5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67C5A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CA0F0FB-65FE-4CC6-AEB6-56D4DB084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3543300"/>
            <a:ext cx="4191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Держать проходы и путь к выходу свободными на всю ширину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BE9F76B-373B-46C3-A624-953EFF270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4229100"/>
            <a:ext cx="3619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67C5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67C5A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5C3ACDB-92CF-45A7-8306-64317FBFD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4229100"/>
            <a:ext cx="4191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Не блокировать двери, извещатели, огнетушители и пожарные краны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62A6A58-AF26-46B0-8A7A-34CF1B85B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4914900"/>
            <a:ext cx="3619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67C5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67C5A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5515508-315A-42D9-A834-51BA4AC87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4914900"/>
            <a:ext cx="4191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Сразу сообщать ответственному о запахе гари, нагреве и неисправностях</a:t>
            </a:r>
          </a:p>
        </p:txBody>
      </p:sp>
    </p:spTree>
    <p:extLst>
      <p:ext uri="{BB962C8B-B14F-4D97-AF65-F5344CB8AC3E}">
        <p14:creationId xmlns:p14="http://schemas.microsoft.com/office/powerpoint/2010/main" val="131262241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footer-rule">
            <a:extLst xmlns:a="http://schemas.openxmlformats.org/drawingml/2006/main">
              <a:ext uri="{FF2B5EF4-FFF2-40B4-BE49-F238E27FC236}">
                <a16:creationId xmlns:a16="http://schemas.microsoft.com/office/drawing/2014/main" id="{126A52A5-C942-435B-9956-11861E491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584C53AA-8E93-4FDA-81AC-DCB9FCFD7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Пожарная безопасность для работников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A04CD516-6821-49C5-B44C-DC5FDDC2B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2b6af61f9604a7f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DACE065C-8504-41E5-9D70-342C5817F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ПРОФИЛАКТИКА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915186F-2C7C-4C25-8174-F885DC2B1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399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Перед уходом оставьте рабочее место безопасным</a:t>
            </a:r>
          </a:p>
        </p:txBody>
      </p:sp>
      <p:sp>
        <p:nvSpPr>
          <p:cNvPr id="7" name="slide-lead">
            <a:extLst xmlns:a="http://schemas.openxmlformats.org/drawingml/2006/main">
              <a:ext uri="{FF2B5EF4-FFF2-40B4-BE49-F238E27FC236}">
                <a16:creationId xmlns:a16="http://schemas.microsoft.com/office/drawing/2014/main" id="{5757C5E8-172B-4600-AC4F-5C2B38661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9728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8765"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Порядок отключения оборудования устанавливается для конкретного помещения и процесса.</a:t>
            </a:r>
          </a:p>
        </p:txBody>
      </p:sp>
      <p:sp>
        <p:nvSpPr>
          <p:cNvPr id="8" name="check-row-1-1">
            <a:extLst xmlns:a="http://schemas.openxmlformats.org/drawingml/2006/main">
              <a:ext uri="{FF2B5EF4-FFF2-40B4-BE49-F238E27FC236}">
                <a16:creationId xmlns:a16="http://schemas.microsoft.com/office/drawing/2014/main" id="{B37F321E-4C6E-40FA-A067-C95B1C8A8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337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9" name="check-marker-1-1">
            <a:extLst xmlns:a="http://schemas.openxmlformats.org/drawingml/2006/main">
              <a:ext uri="{FF2B5EF4-FFF2-40B4-BE49-F238E27FC236}">
                <a16:creationId xmlns:a16="http://schemas.microsoft.com/office/drawing/2014/main" id="{B5D94479-5A3B-455A-83C5-F7D41B3D5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1432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C146E0D-6F9F-4762-861D-C4B8144FA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1432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1" name="check-label-1-1">
            <a:extLst xmlns:a="http://schemas.openxmlformats.org/drawingml/2006/main">
              <a:ext uri="{FF2B5EF4-FFF2-40B4-BE49-F238E27FC236}">
                <a16:creationId xmlns:a16="http://schemas.microsoft.com/office/drawing/2014/main" id="{058779AD-DE70-41A7-B85B-048990551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0099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Убрать горючие отходы</a:t>
            </a:r>
          </a:p>
        </p:txBody>
      </p:sp>
      <p:sp>
        <p:nvSpPr>
          <p:cNvPr id="12" name="check-row-1-2">
            <a:extLst xmlns:a="http://schemas.openxmlformats.org/drawingml/2006/main">
              <a:ext uri="{FF2B5EF4-FFF2-40B4-BE49-F238E27FC236}">
                <a16:creationId xmlns:a16="http://schemas.microsoft.com/office/drawing/2014/main" id="{EA4FFFB5-A9AE-45A5-829D-B81BC36D6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290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check-marker-1-2">
            <a:extLst xmlns:a="http://schemas.openxmlformats.org/drawingml/2006/main">
              <a:ext uri="{FF2B5EF4-FFF2-40B4-BE49-F238E27FC236}">
                <a16:creationId xmlns:a16="http://schemas.microsoft.com/office/drawing/2014/main" id="{123EE7F6-3A26-4800-9AE0-565CA1429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0386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91BA9E0-0C47-4A34-BE05-6C04DACBC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0386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5" name="check-label-1-2">
            <a:extLst xmlns:a="http://schemas.openxmlformats.org/drawingml/2006/main">
              <a:ext uri="{FF2B5EF4-FFF2-40B4-BE49-F238E27FC236}">
                <a16:creationId xmlns:a16="http://schemas.microsoft.com/office/drawing/2014/main" id="{17F192B1-D0BF-4FF7-95F1-68C6D99BA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9052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Отключить оборудование по инструкции</a:t>
            </a:r>
          </a:p>
        </p:txBody>
      </p:sp>
      <p:sp>
        <p:nvSpPr>
          <p:cNvPr id="16" name="check-row-1-3">
            <a:extLst xmlns:a="http://schemas.openxmlformats.org/drawingml/2006/main">
              <a:ext uri="{FF2B5EF4-FFF2-40B4-BE49-F238E27FC236}">
                <a16:creationId xmlns:a16="http://schemas.microsoft.com/office/drawing/2014/main" id="{51E1CB3B-42DB-48B7-A64E-6BBB47EAE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244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7" name="check-marker-1-3">
            <a:extLst xmlns:a="http://schemas.openxmlformats.org/drawingml/2006/main">
              <a:ext uri="{FF2B5EF4-FFF2-40B4-BE49-F238E27FC236}">
                <a16:creationId xmlns:a16="http://schemas.microsoft.com/office/drawing/2014/main" id="{1BA1B68D-BC96-4D6A-9282-3965BC9CC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9339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C2A62E6-7E8A-4F2A-AA0D-05308699C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9339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9" name="check-label-1-3">
            <a:extLst xmlns:a="http://schemas.openxmlformats.org/drawingml/2006/main">
              <a:ext uri="{FF2B5EF4-FFF2-40B4-BE49-F238E27FC236}">
                <a16:creationId xmlns:a16="http://schemas.microsoft.com/office/drawing/2014/main" id="{4D673C3A-440F-47A1-9587-BFFB69A5E2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8006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Закрыть окна и двери по местному порядку</a:t>
            </a:r>
          </a:p>
        </p:txBody>
      </p:sp>
      <p:sp>
        <p:nvSpPr>
          <p:cNvPr id="20" name="check-row-2-1">
            <a:extLst xmlns:a="http://schemas.openxmlformats.org/drawingml/2006/main">
              <a:ext uri="{FF2B5EF4-FFF2-40B4-BE49-F238E27FC236}">
                <a16:creationId xmlns:a16="http://schemas.microsoft.com/office/drawing/2014/main" id="{92652130-457E-412F-9111-939B2AFB3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9337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1" name="check-marker-2-1">
            <a:extLst xmlns:a="http://schemas.openxmlformats.org/drawingml/2006/main">
              <a:ext uri="{FF2B5EF4-FFF2-40B4-BE49-F238E27FC236}">
                <a16:creationId xmlns:a16="http://schemas.microsoft.com/office/drawing/2014/main" id="{567E5CFE-97DA-4B74-92F2-EF491767B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1432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BA5B308-AC2C-4D3A-B962-FE78842B7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1432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3" name="check-label-2-1">
            <a:extLst xmlns:a="http://schemas.openxmlformats.org/drawingml/2006/main">
              <a:ext uri="{FF2B5EF4-FFF2-40B4-BE49-F238E27FC236}">
                <a16:creationId xmlns:a16="http://schemas.microsoft.com/office/drawing/2014/main" id="{537ADCB4-E939-44C6-BD5C-C9FA16173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30099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Проверить отсутствие тления и перегрева</a:t>
            </a:r>
          </a:p>
        </p:txBody>
      </p:sp>
      <p:sp>
        <p:nvSpPr>
          <p:cNvPr id="24" name="check-row-2-2">
            <a:extLst xmlns:a="http://schemas.openxmlformats.org/drawingml/2006/main">
              <a:ext uri="{FF2B5EF4-FFF2-40B4-BE49-F238E27FC236}">
                <a16:creationId xmlns:a16="http://schemas.microsoft.com/office/drawing/2014/main" id="{C1DB1F46-6774-422B-A59C-6347EA06A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8290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5" name="check-marker-2-2">
            <a:extLst xmlns:a="http://schemas.openxmlformats.org/drawingml/2006/main">
              <a:ext uri="{FF2B5EF4-FFF2-40B4-BE49-F238E27FC236}">
                <a16:creationId xmlns:a16="http://schemas.microsoft.com/office/drawing/2014/main" id="{A1CA24FA-57FB-478C-9004-D8E15849A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0386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31F5B91-8672-492C-987D-294941866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0386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7" name="check-label-2-2">
            <a:extLst xmlns:a="http://schemas.openxmlformats.org/drawingml/2006/main">
              <a:ext uri="{FF2B5EF4-FFF2-40B4-BE49-F238E27FC236}">
                <a16:creationId xmlns:a16="http://schemas.microsoft.com/office/drawing/2014/main" id="{6395E872-1A88-40A5-984B-3F79ABA84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39052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Не перекрывать пути эвакуации</a:t>
            </a:r>
          </a:p>
        </p:txBody>
      </p:sp>
      <p:sp>
        <p:nvSpPr>
          <p:cNvPr id="28" name="check-row-2-3">
            <a:extLst xmlns:a="http://schemas.openxmlformats.org/drawingml/2006/main">
              <a:ext uri="{FF2B5EF4-FFF2-40B4-BE49-F238E27FC236}">
                <a16:creationId xmlns:a16="http://schemas.microsoft.com/office/drawing/2014/main" id="{841E32E1-B9F5-4048-AA38-73B3A4C52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7244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9" name="check-marker-2-3">
            <a:extLst xmlns:a="http://schemas.openxmlformats.org/drawingml/2006/main">
              <a:ext uri="{FF2B5EF4-FFF2-40B4-BE49-F238E27FC236}">
                <a16:creationId xmlns:a16="http://schemas.microsoft.com/office/drawing/2014/main" id="{189AD311-901D-4B45-B6E5-E0524F3C1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9339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4293CBB-E62D-466F-B59E-5F0A665FF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9339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31" name="check-label-2-3">
            <a:extLst xmlns:a="http://schemas.openxmlformats.org/drawingml/2006/main">
              <a:ext uri="{FF2B5EF4-FFF2-40B4-BE49-F238E27FC236}">
                <a16:creationId xmlns:a16="http://schemas.microsoft.com/office/drawing/2014/main" id="{EE90FB00-62D8-48F2-99DA-7FDD1B180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48006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Сообщить о неисправности</a:t>
            </a:r>
          </a:p>
        </p:txBody>
      </p:sp>
    </p:spTree>
    <p:extLst>
      <p:ext uri="{BB962C8B-B14F-4D97-AF65-F5344CB8AC3E}">
        <p14:creationId xmlns:p14="http://schemas.microsoft.com/office/powerpoint/2010/main" val="142025639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footer-rule">
            <a:extLst xmlns:a="http://schemas.openxmlformats.org/drawingml/2006/main">
              <a:ext uri="{FF2B5EF4-FFF2-40B4-BE49-F238E27FC236}">
                <a16:creationId xmlns:a16="http://schemas.microsoft.com/office/drawing/2014/main" id="{306C9BF7-CB2D-42F8-9EFC-1A3D4C380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D9450FAD-510E-487F-88D1-33E302B60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Пожарная безопасность для работников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5BD814CD-1E2F-47A4-A175-235301957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b4c3e7e86f84020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EB282499-6A05-451A-8EF3-2420902B0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СИСТЕМЫ ЗАЩИТЫ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9CC577A-FC6F-47CA-87F8-46E9CC49FB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Сигнализация обнаруживает, оповещение направляет</a:t>
            </a:r>
          </a:p>
        </p:txBody>
      </p:sp>
      <p:sp>
        <p:nvSpPr>
          <p:cNvPr id="7" name="card-1">
            <a:extLst xmlns:a="http://schemas.openxmlformats.org/drawingml/2006/main">
              <a:ext uri="{FF2B5EF4-FFF2-40B4-BE49-F238E27FC236}">
                <a16:creationId xmlns:a16="http://schemas.microsoft.com/office/drawing/2014/main" id="{83BB76EA-6169-4F86-B45A-3E57F1AB3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47950"/>
            <a:ext cx="3505200" cy="335280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card-badge-1">
            <a:extLst xmlns:a="http://schemas.openxmlformats.org/drawingml/2006/main">
              <a:ext uri="{FF2B5EF4-FFF2-40B4-BE49-F238E27FC236}">
                <a16:creationId xmlns:a16="http://schemas.microsoft.com/office/drawing/2014/main" id="{8EA686A6-028E-4FE2-B27C-8CB23C098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933700"/>
            <a:ext cx="4572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CBC01C4-47DA-430E-BAA0-753F567558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933700"/>
            <a:ext cx="45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0" name="card-title-1">
            <a:extLst xmlns:a="http://schemas.openxmlformats.org/drawingml/2006/main">
              <a:ext uri="{FF2B5EF4-FFF2-40B4-BE49-F238E27FC236}">
                <a16:creationId xmlns:a16="http://schemas.microsoft.com/office/drawing/2014/main" id="{27A98143-0AFA-4179-826F-9CB169939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2800350"/>
            <a:ext cx="24384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Обнаружение</a:t>
            </a:r>
          </a:p>
        </p:txBody>
      </p:sp>
      <p:sp>
        <p:nvSpPr>
          <p:cNvPr id="11" name="card-body-1">
            <a:extLst xmlns:a="http://schemas.openxmlformats.org/drawingml/2006/main">
              <a:ext uri="{FF2B5EF4-FFF2-40B4-BE49-F238E27FC236}">
                <a16:creationId xmlns:a16="http://schemas.microsoft.com/office/drawing/2014/main" id="{7589F727-E0C8-4C9A-9596-0B24D093E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505200"/>
            <a:ext cx="3009900" cy="2324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Датчики и ручные извещатели передают информацию о признаках пожара.</a:t>
            </a:r>
          </a:p>
        </p:txBody>
      </p:sp>
      <p:sp>
        <p:nvSpPr>
          <p:cNvPr id="12" name="card-2">
            <a:extLst xmlns:a="http://schemas.openxmlformats.org/drawingml/2006/main">
              <a:ext uri="{FF2B5EF4-FFF2-40B4-BE49-F238E27FC236}">
                <a16:creationId xmlns:a16="http://schemas.microsoft.com/office/drawing/2014/main" id="{D0699BD9-4CD8-4407-B042-2C26CAB4A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647950"/>
            <a:ext cx="3505200" cy="335280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card-badge-2">
            <a:extLst xmlns:a="http://schemas.openxmlformats.org/drawingml/2006/main">
              <a:ext uri="{FF2B5EF4-FFF2-40B4-BE49-F238E27FC236}">
                <a16:creationId xmlns:a16="http://schemas.microsoft.com/office/drawing/2014/main" id="{5FEFE397-070D-44CB-ACF6-0886B0E68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933700"/>
            <a:ext cx="4572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CA1BDA5-9576-4610-82F0-5A05ADBE0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933700"/>
            <a:ext cx="45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5" name="card-title-2">
            <a:extLst xmlns:a="http://schemas.openxmlformats.org/drawingml/2006/main">
              <a:ext uri="{FF2B5EF4-FFF2-40B4-BE49-F238E27FC236}">
                <a16:creationId xmlns:a16="http://schemas.microsoft.com/office/drawing/2014/main" id="{B86ABE67-2D10-4BF6-BD28-3DD682E8E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2800350"/>
            <a:ext cx="24384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Оповещение</a:t>
            </a:r>
          </a:p>
        </p:txBody>
      </p:sp>
      <p:sp>
        <p:nvSpPr>
          <p:cNvPr id="16" name="card-body-2">
            <a:extLst xmlns:a="http://schemas.openxmlformats.org/drawingml/2006/main">
              <a:ext uri="{FF2B5EF4-FFF2-40B4-BE49-F238E27FC236}">
                <a16:creationId xmlns:a16="http://schemas.microsoft.com/office/drawing/2014/main" id="{C56DD375-59DA-4268-96A9-C3BD647B2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505200"/>
            <a:ext cx="3009900" cy="2324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Звук, свет или речевое сообщение запускают установленный порядок действий.</a:t>
            </a:r>
          </a:p>
        </p:txBody>
      </p:sp>
      <p:sp>
        <p:nvSpPr>
          <p:cNvPr id="17" name="card-3">
            <a:extLst xmlns:a="http://schemas.openxmlformats.org/drawingml/2006/main">
              <a:ext uri="{FF2B5EF4-FFF2-40B4-BE49-F238E27FC236}">
                <a16:creationId xmlns:a16="http://schemas.microsoft.com/office/drawing/2014/main" id="{C81065B9-1A10-4F34-86C2-47037A643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647950"/>
            <a:ext cx="3505200" cy="335280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8" name="card-badge-3">
            <a:extLst xmlns:a="http://schemas.openxmlformats.org/drawingml/2006/main">
              <a:ext uri="{FF2B5EF4-FFF2-40B4-BE49-F238E27FC236}">
                <a16:creationId xmlns:a16="http://schemas.microsoft.com/office/drawing/2014/main" id="{4208BD8F-2B19-4DC9-B318-226E7F902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933700"/>
            <a:ext cx="4572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9AD44CD-E4C8-417B-8628-50B602965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933700"/>
            <a:ext cx="45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0" name="card-title-3">
            <a:extLst xmlns:a="http://schemas.openxmlformats.org/drawingml/2006/main">
              <a:ext uri="{FF2B5EF4-FFF2-40B4-BE49-F238E27FC236}">
                <a16:creationId xmlns:a16="http://schemas.microsoft.com/office/drawing/2014/main" id="{9A0F5A09-E7A7-4F26-B5BC-DD1F583A6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800350"/>
            <a:ext cx="24384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Защита</a:t>
            </a:r>
          </a:p>
        </p:txBody>
      </p:sp>
      <p:sp>
        <p:nvSpPr>
          <p:cNvPr id="21" name="card-body-3">
            <a:extLst xmlns:a="http://schemas.openxmlformats.org/drawingml/2006/main">
              <a:ext uri="{FF2B5EF4-FFF2-40B4-BE49-F238E27FC236}">
                <a16:creationId xmlns:a16="http://schemas.microsoft.com/office/drawing/2014/main" id="{57CE20F3-C075-4074-BBE2-50027AC07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505200"/>
            <a:ext cx="3009900" cy="2324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Двери, дымоудаление, тушение и другие системы ограничивают развитие пожара.</a:t>
            </a:r>
          </a:p>
        </p:txBody>
      </p:sp>
    </p:spTree>
    <p:extLst>
      <p:ext uri="{BB962C8B-B14F-4D97-AF65-F5344CB8AC3E}">
        <p14:creationId xmlns:p14="http://schemas.microsoft.com/office/powerpoint/2010/main" val="1818630125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footer-rule">
            <a:extLst xmlns:a="http://schemas.openxmlformats.org/drawingml/2006/main">
              <a:ext uri="{FF2B5EF4-FFF2-40B4-BE49-F238E27FC236}">
                <a16:creationId xmlns:a16="http://schemas.microsoft.com/office/drawing/2014/main" id="{C6C18B8F-09E7-45B2-A7A9-BFE20F442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0066761C-42CC-4DE2-953C-42A11BAA0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Пожарная безопасность для работников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7D08889D-5FB3-4E78-90BA-B6CDEE5F8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639fbe6f5764588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84757DB3-52A5-4C09-B15C-D62C3D86A9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ОРИЕНТИРЫ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5AA6F47-E15F-4FFA-B4FD-3C4C59DC8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Запомните пять точек на своем объекте</a:t>
            </a:r>
          </a:p>
        </p:txBody>
      </p:sp>
      <p:sp>
        <p:nvSpPr>
          <p:cNvPr id="7" name="slide-lead">
            <a:extLst xmlns:a="http://schemas.openxmlformats.org/drawingml/2006/main">
              <a:ext uri="{FF2B5EF4-FFF2-40B4-BE49-F238E27FC236}">
                <a16:creationId xmlns:a16="http://schemas.microsoft.com/office/drawing/2014/main" id="{E9D8B2BA-5792-4227-87A8-CF62037E6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972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Эти сведения должны быть известны до сигнала тревоги.</a:t>
            </a:r>
          </a:p>
        </p:txBody>
      </p:sp>
      <p:sp>
        <p:nvSpPr>
          <p:cNvPr id="8" name="list-badge-1">
            <a:extLst xmlns:a="http://schemas.openxmlformats.org/drawingml/2006/main">
              <a:ext uri="{FF2B5EF4-FFF2-40B4-BE49-F238E27FC236}">
                <a16:creationId xmlns:a16="http://schemas.microsoft.com/office/drawing/2014/main" id="{7301916E-DFD9-4159-A040-7E607E1F2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81300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9" name="list-number-1">
            <a:extLst xmlns:a="http://schemas.openxmlformats.org/drawingml/2006/main">
              <a:ext uri="{FF2B5EF4-FFF2-40B4-BE49-F238E27FC236}">
                <a16:creationId xmlns:a16="http://schemas.microsoft.com/office/drawing/2014/main" id="{290B9B5D-C52F-452F-9149-65C1C15AA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8130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0" name="list-label-1">
            <a:extLst xmlns:a="http://schemas.openxmlformats.org/drawingml/2006/main">
              <a:ext uri="{FF2B5EF4-FFF2-40B4-BE49-F238E27FC236}">
                <a16:creationId xmlns:a16="http://schemas.microsoft.com/office/drawing/2014/main" id="{16B0D000-3251-4EC4-9E78-744124CCB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72415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Как звучит или выглядит сигнал</a:t>
            </a:r>
          </a:p>
        </p:txBody>
      </p:sp>
      <p:sp>
        <p:nvSpPr>
          <p:cNvPr id="11" name="list-badge-2">
            <a:extLst xmlns:a="http://schemas.openxmlformats.org/drawingml/2006/main">
              <a:ext uri="{FF2B5EF4-FFF2-40B4-BE49-F238E27FC236}">
                <a16:creationId xmlns:a16="http://schemas.microsoft.com/office/drawing/2014/main" id="{1D93F2DD-D0DC-4C7F-9090-60B5B66F1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71850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2" name="list-number-2">
            <a:extLst xmlns:a="http://schemas.openxmlformats.org/drawingml/2006/main">
              <a:ext uri="{FF2B5EF4-FFF2-40B4-BE49-F238E27FC236}">
                <a16:creationId xmlns:a16="http://schemas.microsoft.com/office/drawing/2014/main" id="{EDF003FD-147E-4A53-A434-3308E12EB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7185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3" name="list-label-2">
            <a:extLst xmlns:a="http://schemas.openxmlformats.org/drawingml/2006/main">
              <a:ext uri="{FF2B5EF4-FFF2-40B4-BE49-F238E27FC236}">
                <a16:creationId xmlns:a16="http://schemas.microsoft.com/office/drawing/2014/main" id="{75540487-3866-4131-B708-943232573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31470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Где находится ближайший безопасный выход</a:t>
            </a:r>
          </a:p>
        </p:txBody>
      </p:sp>
      <p:sp>
        <p:nvSpPr>
          <p:cNvPr id="14" name="list-badge-3">
            <a:extLst xmlns:a="http://schemas.openxmlformats.org/drawingml/2006/main">
              <a:ext uri="{FF2B5EF4-FFF2-40B4-BE49-F238E27FC236}">
                <a16:creationId xmlns:a16="http://schemas.microsoft.com/office/drawing/2014/main" id="{83E3C0B3-7A13-402E-B8E9-1665E568C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62400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5" name="list-number-3">
            <a:extLst xmlns:a="http://schemas.openxmlformats.org/drawingml/2006/main">
              <a:ext uri="{FF2B5EF4-FFF2-40B4-BE49-F238E27FC236}">
                <a16:creationId xmlns:a16="http://schemas.microsoft.com/office/drawing/2014/main" id="{4A12AD8D-4B08-46A4-BF65-44F8EE843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6240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6" name="list-label-3">
            <a:extLst xmlns:a="http://schemas.openxmlformats.org/drawingml/2006/main">
              <a:ext uri="{FF2B5EF4-FFF2-40B4-BE49-F238E27FC236}">
                <a16:creationId xmlns:a16="http://schemas.microsoft.com/office/drawing/2014/main" id="{A5ADFDB6-2558-4979-A564-7B988D27C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90525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Какой запасной путь предусмотрен</a:t>
            </a:r>
          </a:p>
        </p:txBody>
      </p:sp>
      <p:sp>
        <p:nvSpPr>
          <p:cNvPr id="17" name="list-badge-4">
            <a:extLst xmlns:a="http://schemas.openxmlformats.org/drawingml/2006/main">
              <a:ext uri="{FF2B5EF4-FFF2-40B4-BE49-F238E27FC236}">
                <a16:creationId xmlns:a16="http://schemas.microsoft.com/office/drawing/2014/main" id="{C921D11C-7A59-4184-8D9D-BD5BC1DB1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52950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8" name="list-number-4">
            <a:extLst xmlns:a="http://schemas.openxmlformats.org/drawingml/2006/main">
              <a:ext uri="{FF2B5EF4-FFF2-40B4-BE49-F238E27FC236}">
                <a16:creationId xmlns:a16="http://schemas.microsoft.com/office/drawing/2014/main" id="{40922E71-0007-4FC0-B323-B2302B878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5295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19" name="list-label-4">
            <a:extLst xmlns:a="http://schemas.openxmlformats.org/drawingml/2006/main">
              <a:ext uri="{FF2B5EF4-FFF2-40B4-BE49-F238E27FC236}">
                <a16:creationId xmlns:a16="http://schemas.microsoft.com/office/drawing/2014/main" id="{6BE2CF84-A4F4-438A-A42E-B3B58C830D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49580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Где расположено место сбора</a:t>
            </a:r>
          </a:p>
        </p:txBody>
      </p:sp>
      <p:sp>
        <p:nvSpPr>
          <p:cNvPr id="20" name="list-badge-5">
            <a:extLst xmlns:a="http://schemas.openxmlformats.org/drawingml/2006/main">
              <a:ext uri="{FF2B5EF4-FFF2-40B4-BE49-F238E27FC236}">
                <a16:creationId xmlns:a16="http://schemas.microsoft.com/office/drawing/2014/main" id="{2D89B77E-2CC1-44CF-A907-FA852E03C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0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ECF5FC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1" name="list-number-5">
            <a:extLst xmlns:a="http://schemas.openxmlformats.org/drawingml/2006/main">
              <a:ext uri="{FF2B5EF4-FFF2-40B4-BE49-F238E27FC236}">
                <a16:creationId xmlns:a16="http://schemas.microsoft.com/office/drawing/2014/main" id="{79E0333F-E93A-4DDC-A17A-5AA5F25C7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22" name="list-label-5">
            <a:extLst xmlns:a="http://schemas.openxmlformats.org/drawingml/2006/main">
              <a:ext uri="{FF2B5EF4-FFF2-40B4-BE49-F238E27FC236}">
                <a16:creationId xmlns:a16="http://schemas.microsoft.com/office/drawing/2014/main" id="{40229BCA-6F62-47D7-961F-48B1D7C80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508635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0B1F36"/>
                </a:solidFill>
                <a:latin typeface="Arial"/>
                <a:ea typeface="Arial"/>
                <a:cs typeface="Arial"/>
              </a:rPr>
              <a:t>Где находятся извещатель и подходящий огнетушитель</a:t>
            </a:r>
          </a:p>
        </p:txBody>
      </p:sp>
      <p:sp>
        <p:nvSpPr>
          <p:cNvPr id="23" name="side-callout">
            <a:extLst xmlns:a="http://schemas.openxmlformats.org/drawingml/2006/main">
              <a:ext uri="{FF2B5EF4-FFF2-40B4-BE49-F238E27FC236}">
                <a16:creationId xmlns:a16="http://schemas.microsoft.com/office/drawing/2014/main" id="{DCEB0E39-D60F-42AF-B226-1E49223D4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724150"/>
            <a:ext cx="2628900" cy="2571750"/>
          </a:xfrm>
          <a:prstGeom xmlns:a="http://schemas.openxmlformats.org/drawingml/2006/main" prst="roundRect">
            <a:avLst>
              <a:gd name="adj" fmla="val 5926"/>
            </a:avLst>
          </a:prstGeom>
          <a:solidFill xmlns:a="http://schemas.openxmlformats.org/drawingml/2006/main">
            <a:srgbClr val="ECF5FC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4" name="side-title">
            <a:extLst xmlns:a="http://schemas.openxmlformats.org/drawingml/2006/main">
              <a:ext uri="{FF2B5EF4-FFF2-40B4-BE49-F238E27FC236}">
                <a16:creationId xmlns:a16="http://schemas.microsoft.com/office/drawing/2014/main" id="{01A36A77-5394-4FAD-B53B-5F741E5FC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990850"/>
            <a:ext cx="2057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Уточните сейчас</a:t>
            </a:r>
          </a:p>
        </p:txBody>
      </p:sp>
      <p:sp>
        <p:nvSpPr>
          <p:cNvPr id="25" name="side-body">
            <a:extLst xmlns:a="http://schemas.openxmlformats.org/drawingml/2006/main">
              <a:ext uri="{FF2B5EF4-FFF2-40B4-BE49-F238E27FC236}">
                <a16:creationId xmlns:a16="http://schemas.microsoft.com/office/drawing/2014/main" id="{921AD0AB-D4BD-4DB1-9CBD-B80E6E95C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657600"/>
            <a:ext cx="2057400" cy="1371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566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B1F36"/>
                </a:solidFill>
                <a:latin typeface="Arial"/>
                <a:ea typeface="Arial"/>
                <a:cs typeface="Arial"/>
              </a:rPr>
              <a:t>Если ориентир неизвестен, найдите его вместе с ответственным лицом до начала работы.</a:t>
            </a:r>
          </a:p>
        </p:txBody>
      </p:sp>
    </p:spTree>
    <p:extLst>
      <p:ext uri="{BB962C8B-B14F-4D97-AF65-F5344CB8AC3E}">
        <p14:creationId xmlns:p14="http://schemas.microsoft.com/office/powerpoint/2010/main" val="129185431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footer-rule">
            <a:extLst xmlns:a="http://schemas.openxmlformats.org/drawingml/2006/main">
              <a:ext uri="{FF2B5EF4-FFF2-40B4-BE49-F238E27FC236}">
                <a16:creationId xmlns:a16="http://schemas.microsoft.com/office/drawing/2014/main" id="{B54F970B-B079-4249-8CDE-ABFA7ABFB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8718E053-8F5B-4765-967C-3BF5BD0855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Пожарная безопасность для работников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785EFBA2-14ED-46C9-BDE4-F14262AF6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63ce6f63ad945ee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47E281C0-7078-4D0F-83DD-6244245EE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ОБНАРУЖЕНИЕ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31168D5-05C1-457C-8DDE-07675F261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Признаки горения требуют немедленного сообщения</a:t>
            </a:r>
          </a:p>
        </p:txBody>
      </p:sp>
      <p:sp>
        <p:nvSpPr>
          <p:cNvPr id="7" name="step-1">
            <a:extLst xmlns:a="http://schemas.openxmlformats.org/drawingml/2006/main">
              <a:ext uri="{FF2B5EF4-FFF2-40B4-BE49-F238E27FC236}">
                <a16:creationId xmlns:a16="http://schemas.microsoft.com/office/drawing/2014/main" id="{35012106-AC2A-406B-90A7-C9DBCA78A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47950"/>
            <a:ext cx="2614613" cy="335280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step-badge-1">
            <a:extLst xmlns:a="http://schemas.openxmlformats.org/drawingml/2006/main">
              <a:ext uri="{FF2B5EF4-FFF2-40B4-BE49-F238E27FC236}">
                <a16:creationId xmlns:a16="http://schemas.microsoft.com/office/drawing/2014/main" id="{41DEC4DD-EB46-4427-B47A-E90F2CD76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85750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F44B075-44D6-409F-B9FD-DC0135A4B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85750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0" name="step-title-1">
            <a:extLst xmlns:a="http://schemas.openxmlformats.org/drawingml/2006/main">
              <a:ext uri="{FF2B5EF4-FFF2-40B4-BE49-F238E27FC236}">
                <a16:creationId xmlns:a16="http://schemas.microsoft.com/office/drawing/2014/main" id="{C5EF607E-5D52-4B31-A7CD-328354932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48615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Подать сигнал</a:t>
            </a:r>
          </a:p>
        </p:txBody>
      </p:sp>
      <p:sp>
        <p:nvSpPr>
          <p:cNvPr id="11" name="step-body-1">
            <a:extLst xmlns:a="http://schemas.openxmlformats.org/drawingml/2006/main">
              <a:ext uri="{FF2B5EF4-FFF2-40B4-BE49-F238E27FC236}">
                <a16:creationId xmlns:a16="http://schemas.microsoft.com/office/drawing/2014/main" id="{D4ED36D8-EB6C-4A8E-83CE-7748F7524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476750"/>
            <a:ext cx="2195513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Использовать извещатель или установленный способ оповещения.</a:t>
            </a:r>
          </a:p>
        </p:txBody>
      </p:sp>
      <p:sp>
        <p:nvSpPr>
          <p:cNvPr id="12" name="step-2">
            <a:extLst xmlns:a="http://schemas.openxmlformats.org/drawingml/2006/main">
              <a:ext uri="{FF2B5EF4-FFF2-40B4-BE49-F238E27FC236}">
                <a16:creationId xmlns:a16="http://schemas.microsoft.com/office/drawing/2014/main" id="{D096CD8A-8901-463C-984B-3F890A6F4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5663" y="2647950"/>
            <a:ext cx="2614613" cy="335280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step-badge-2">
            <a:extLst xmlns:a="http://schemas.openxmlformats.org/drawingml/2006/main">
              <a:ext uri="{FF2B5EF4-FFF2-40B4-BE49-F238E27FC236}">
                <a16:creationId xmlns:a16="http://schemas.microsoft.com/office/drawing/2014/main" id="{DAB36712-754A-43AF-B338-DD4048F26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285750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2AA2344-84F2-402B-A0F0-3AA0792AC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285750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5" name="step-title-2">
            <a:extLst xmlns:a="http://schemas.openxmlformats.org/drawingml/2006/main">
              <a:ext uri="{FF2B5EF4-FFF2-40B4-BE49-F238E27FC236}">
                <a16:creationId xmlns:a16="http://schemas.microsoft.com/office/drawing/2014/main" id="{990FF6D7-AEA7-4997-BB2A-09A5D1075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348615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Позвонить</a:t>
            </a:r>
          </a:p>
        </p:txBody>
      </p:sp>
      <p:sp>
        <p:nvSpPr>
          <p:cNvPr id="16" name="step-body-2">
            <a:extLst xmlns:a="http://schemas.openxmlformats.org/drawingml/2006/main">
              <a:ext uri="{FF2B5EF4-FFF2-40B4-BE49-F238E27FC236}">
                <a16:creationId xmlns:a16="http://schemas.microsoft.com/office/drawing/2014/main" id="{FBD86CCE-8EA1-4280-A396-FE932806A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4476750"/>
            <a:ext cx="2195513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Набрать 101 или 112 из безопасного места.</a:t>
            </a:r>
          </a:p>
        </p:txBody>
      </p:sp>
      <p:sp>
        <p:nvSpPr>
          <p:cNvPr id="17" name="step-3">
            <a:extLst xmlns:a="http://schemas.openxmlformats.org/drawingml/2006/main">
              <a:ext uri="{FF2B5EF4-FFF2-40B4-BE49-F238E27FC236}">
                <a16:creationId xmlns:a16="http://schemas.microsoft.com/office/drawing/2014/main" id="{8639B093-159D-498C-A57B-1475B7652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2647950"/>
            <a:ext cx="2614613" cy="335280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8" name="step-badge-3">
            <a:extLst xmlns:a="http://schemas.openxmlformats.org/drawingml/2006/main">
              <a:ext uri="{FF2B5EF4-FFF2-40B4-BE49-F238E27FC236}">
                <a16:creationId xmlns:a16="http://schemas.microsoft.com/office/drawing/2014/main" id="{2F89F8E9-53EF-449B-A8D4-CA978571F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285750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5642628-45E0-4D68-8042-F324A223C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285750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0" name="step-title-3">
            <a:extLst xmlns:a="http://schemas.openxmlformats.org/drawingml/2006/main">
              <a:ext uri="{FF2B5EF4-FFF2-40B4-BE49-F238E27FC236}">
                <a16:creationId xmlns:a16="http://schemas.microsoft.com/office/drawing/2014/main" id="{AA4318B3-3610-42F9-8458-D69D4E8AB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348615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Сообщить</a:t>
            </a:r>
          </a:p>
        </p:txBody>
      </p:sp>
      <p:sp>
        <p:nvSpPr>
          <p:cNvPr id="21" name="step-body-3">
            <a:extLst xmlns:a="http://schemas.openxmlformats.org/drawingml/2006/main">
              <a:ext uri="{FF2B5EF4-FFF2-40B4-BE49-F238E27FC236}">
                <a16:creationId xmlns:a16="http://schemas.microsoft.com/office/drawing/2014/main" id="{9BF31099-EA73-4F45-AE5C-B30166E30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4476750"/>
            <a:ext cx="2195513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Передать адрес, место, признаки пожара и наличие людей.</a:t>
            </a:r>
          </a:p>
        </p:txBody>
      </p:sp>
      <p:sp>
        <p:nvSpPr>
          <p:cNvPr id="22" name="step-4">
            <a:extLst xmlns:a="http://schemas.openxmlformats.org/drawingml/2006/main">
              <a:ext uri="{FF2B5EF4-FFF2-40B4-BE49-F238E27FC236}">
                <a16:creationId xmlns:a16="http://schemas.microsoft.com/office/drawing/2014/main" id="{20349BEE-2093-4738-A08F-9363CC869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7788" y="2647950"/>
            <a:ext cx="2614613" cy="335280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3" name="step-badge-4">
            <a:extLst xmlns:a="http://schemas.openxmlformats.org/drawingml/2006/main">
              <a:ext uri="{FF2B5EF4-FFF2-40B4-BE49-F238E27FC236}">
                <a16:creationId xmlns:a16="http://schemas.microsoft.com/office/drawing/2014/main" id="{A679F732-F729-4ED8-B5BD-EC9AE1163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285750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C831E87-BE05-4B81-B821-702E5EAF0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285750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5" name="step-title-4">
            <a:extLst xmlns:a="http://schemas.openxmlformats.org/drawingml/2006/main">
              <a:ext uri="{FF2B5EF4-FFF2-40B4-BE49-F238E27FC236}">
                <a16:creationId xmlns:a16="http://schemas.microsoft.com/office/drawing/2014/main" id="{6CA3A714-F812-4130-8D4F-092F6CB80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348615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Эвакуироваться</a:t>
            </a:r>
          </a:p>
        </p:txBody>
      </p:sp>
      <p:sp>
        <p:nvSpPr>
          <p:cNvPr id="26" name="step-body-4">
            <a:extLst xmlns:a="http://schemas.openxmlformats.org/drawingml/2006/main">
              <a:ext uri="{FF2B5EF4-FFF2-40B4-BE49-F238E27FC236}">
                <a16:creationId xmlns:a16="http://schemas.microsoft.com/office/drawing/2014/main" id="{D24ADF65-4C90-41E2-81B2-52FA13D27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4476750"/>
            <a:ext cx="2195513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Действовать по сигналу и безопасному маршруту.</a:t>
            </a:r>
          </a:p>
        </p:txBody>
      </p:sp>
    </p:spTree>
    <p:extLst>
      <p:ext uri="{BB962C8B-B14F-4D97-AF65-F5344CB8AC3E}">
        <p14:creationId xmlns:p14="http://schemas.microsoft.com/office/powerpoint/2010/main" val="1693965450"/>
      </p:ext>
    </p:extLst>
  </p:cSld>
</p:sld>
</file>

<file path=ppt/theme/theme1.xml><?xml version="1.0" encoding="utf-8"?>
<a:theme xmlns:a="http://schemas.openxmlformats.org/drawingml/2006/main" name="ChatGPT">
  <a:themeElements>
    <a:clrScheme name="Sotik Safety V2">
      <a:dk1>
        <a:srgbClr val="000000"/>
      </a:dk1>
      <a:lt1>
        <a:srgbClr val="FFFFFF"/>
      </a:lt1>
      <a:dk2>
        <a:srgbClr val="0B1F36"/>
      </a:dk2>
      <a:lt2>
        <a:srgbClr val="D8E9EE"/>
      </a:lt2>
      <a:accent1>
        <a:srgbClr val="1A4EC6"/>
      </a:accent1>
      <a:accent2>
        <a:srgbClr val="347BFB"/>
      </a:accent2>
      <a:accent3>
        <a:srgbClr val="00A69C"/>
      </a:accent3>
      <a:accent4>
        <a:srgbClr val="A86408"/>
      </a:accent4>
      <a:accent5>
        <a:srgbClr val="C83F36"/>
      </a:accent5>
      <a:accent6>
        <a:srgbClr val="66758A"/>
      </a:accent6>
      <a:hlink>
        <a:srgbClr val="1A4EC6"/>
      </a:hlink>
      <a:folHlink>
        <a:srgbClr val="1A4EC6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Sotik Safety V2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2026-08-30T16:14:46.4880000Z</dcterms:created>
  <dcterms:modified xsi:type="dcterms:W3CDTF">2026-08-30T16:14:46.4880000Z</dcterms:modified>
</coreProperties>
</file>