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0d5e9c7144c4771" /><Relationship Type="http://schemas.openxmlformats.org/officeDocument/2006/relationships/extended-properties" Target="/docProps/app.xml" Id="Reb489c749fbc4084" /><Relationship Type="http://schemas.openxmlformats.org/officeDocument/2006/relationships/officeDocument" Target="/ppt/presentation.xml" Id="Rab6b3ef6a4f645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a6110b68204311"/>
  </p:sldMasterIdLst>
  <p:notesMasterIdLst>
    <p:notesMasterId xmlns:r="http://schemas.openxmlformats.org/officeDocument/2006/relationships" r:id="R1cbaea8259f84d90"/>
  </p:notesMasterIdLst>
  <p:sldIdLst>
    <p:sldId xmlns:r="http://schemas.openxmlformats.org/officeDocument/2006/relationships" id="256" r:id="R0efe6d9091b54929"/>
    <p:sldId xmlns:r="http://schemas.openxmlformats.org/officeDocument/2006/relationships" id="257" r:id="Rcdc2e5a337a94b2a"/>
    <p:sldId xmlns:r="http://schemas.openxmlformats.org/officeDocument/2006/relationships" id="258" r:id="Rab2234cab42d4089"/>
    <p:sldId xmlns:r="http://schemas.openxmlformats.org/officeDocument/2006/relationships" id="259" r:id="R460e72f6fa0a4a93"/>
    <p:sldId xmlns:r="http://schemas.openxmlformats.org/officeDocument/2006/relationships" id="260" r:id="R7bd31dfc662e497b"/>
    <p:sldId xmlns:r="http://schemas.openxmlformats.org/officeDocument/2006/relationships" id="261" r:id="R0d10032ff4d24d00"/>
    <p:sldId xmlns:r="http://schemas.openxmlformats.org/officeDocument/2006/relationships" id="262" r:id="R0cd09833d9084d63"/>
    <p:sldId xmlns:r="http://schemas.openxmlformats.org/officeDocument/2006/relationships" id="263" r:id="Rc9b3624f5a5340f9"/>
    <p:sldId xmlns:r="http://schemas.openxmlformats.org/officeDocument/2006/relationships" id="264" r:id="Re494f0bba3ae46cf"/>
    <p:sldId xmlns:r="http://schemas.openxmlformats.org/officeDocument/2006/relationships" id="265" r:id="Red84b47dd1d54bb4"/>
    <p:sldId xmlns:r="http://schemas.openxmlformats.org/officeDocument/2006/relationships" id="266" r:id="R2534a9a3f9014f4e"/>
    <p:sldId xmlns:r="http://schemas.openxmlformats.org/officeDocument/2006/relationships" id="267" r:id="R8b9f4763d0ce4ce7"/>
    <p:sldId xmlns:r="http://schemas.openxmlformats.org/officeDocument/2006/relationships" id="268" r:id="R478cbff62d204f62"/>
    <p:sldId xmlns:r="http://schemas.openxmlformats.org/officeDocument/2006/relationships" id="269" r:id="R1194eba99de64e36"/>
    <p:sldId xmlns:r="http://schemas.openxmlformats.org/officeDocument/2006/relationships" id="270" r:id="R8fd776b1db55420a"/>
    <p:sldId xmlns:r="http://schemas.openxmlformats.org/officeDocument/2006/relationships" id="271" r:id="R044fd8ea8c9045f2"/>
    <p:sldId xmlns:r="http://schemas.openxmlformats.org/officeDocument/2006/relationships" id="272" r:id="Reef5ae027b724f39"/>
    <p:sldId xmlns:r="http://schemas.openxmlformats.org/officeDocument/2006/relationships" id="273" r:id="Rbec9ad6a052c4cf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5a2a2c703154f3c" /><Relationship Type="http://schemas.openxmlformats.org/officeDocument/2006/relationships/slideMaster" Target="/ppt/slideMasters/slideMaster1.xml" Id="Rbaa6110b68204311" /><Relationship Type="http://schemas.openxmlformats.org/officeDocument/2006/relationships/notesMaster" Target="/ppt/notesMasters/notesMaster1.xml" Id="R1cbaea8259f84d90" /><Relationship Type="http://schemas.openxmlformats.org/officeDocument/2006/relationships/presProps" Target="/ppt/presProps.xml" Id="R371a9366724745ab" /><Relationship Type="http://schemas.openxmlformats.org/officeDocument/2006/relationships/tableStyles" Target="/ppt/tableStyles.xml" Id="R41fccfdf530e4d07" /><Relationship Type="http://schemas.openxmlformats.org/officeDocument/2006/relationships/slide" Target="/ppt/slides/slide1.xml" Id="R0efe6d9091b54929" /><Relationship Type="http://schemas.openxmlformats.org/officeDocument/2006/relationships/slide" Target="/ppt/slides/slide2.xml" Id="Rcdc2e5a337a94b2a" /><Relationship Type="http://schemas.openxmlformats.org/officeDocument/2006/relationships/slide" Target="/ppt/slides/slide3.xml" Id="Rab2234cab42d4089" /><Relationship Type="http://schemas.openxmlformats.org/officeDocument/2006/relationships/slide" Target="/ppt/slides/slide4.xml" Id="R460e72f6fa0a4a93" /><Relationship Type="http://schemas.openxmlformats.org/officeDocument/2006/relationships/slide" Target="/ppt/slides/slide5.xml" Id="R7bd31dfc662e497b" /><Relationship Type="http://schemas.openxmlformats.org/officeDocument/2006/relationships/slide" Target="/ppt/slides/slide6.xml" Id="R0d10032ff4d24d00" /><Relationship Type="http://schemas.openxmlformats.org/officeDocument/2006/relationships/slide" Target="/ppt/slides/slide7.xml" Id="R0cd09833d9084d63" /><Relationship Type="http://schemas.openxmlformats.org/officeDocument/2006/relationships/slide" Target="/ppt/slides/slide8.xml" Id="Rc9b3624f5a5340f9" /><Relationship Type="http://schemas.openxmlformats.org/officeDocument/2006/relationships/slide" Target="/ppt/slides/slide9.xml" Id="Re494f0bba3ae46cf" /><Relationship Type="http://schemas.openxmlformats.org/officeDocument/2006/relationships/slide" Target="/ppt/slides/slide10.xml" Id="Red84b47dd1d54bb4" /><Relationship Type="http://schemas.openxmlformats.org/officeDocument/2006/relationships/slide" Target="/ppt/slides/slide11.xml" Id="R2534a9a3f9014f4e" /><Relationship Type="http://schemas.openxmlformats.org/officeDocument/2006/relationships/slide" Target="/ppt/slides/slide12.xml" Id="R8b9f4763d0ce4ce7" /><Relationship Type="http://schemas.openxmlformats.org/officeDocument/2006/relationships/slide" Target="/ppt/slides/slide13.xml" Id="R478cbff62d204f62" /><Relationship Type="http://schemas.openxmlformats.org/officeDocument/2006/relationships/slide" Target="/ppt/slides/slide14.xml" Id="R1194eba99de64e36" /><Relationship Type="http://schemas.openxmlformats.org/officeDocument/2006/relationships/slide" Target="/ppt/slides/slide15.xml" Id="R8fd776b1db55420a" /><Relationship Type="http://schemas.openxmlformats.org/officeDocument/2006/relationships/slide" Target="/ppt/slides/slide16.xml" Id="R044fd8ea8c9045f2" /><Relationship Type="http://schemas.openxmlformats.org/officeDocument/2006/relationships/slide" Target="/ppt/slides/slide17.xml" Id="Reef5ae027b724f39" /><Relationship Type="http://schemas.openxmlformats.org/officeDocument/2006/relationships/slide" Target="/ppt/slides/slide18.xml" Id="Rbec9ad6a052c4cf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c20b64b128442d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Sotik Safety V2">
      <a:dk1>
        <a:srgbClr val="000000"/>
      </a:dk1>
      <a:lt1>
        <a:srgbClr val="FFFFFF"/>
      </a:lt1>
      <a:dk2>
        <a:srgbClr val="0B1F36"/>
      </a:dk2>
      <a:lt2>
        <a:srgbClr val="D8E9EE"/>
      </a:lt2>
      <a:accent1>
        <a:srgbClr val="1A4EC6"/>
      </a:accent1>
      <a:accent2>
        <a:srgbClr val="347BFB"/>
      </a:accent2>
      <a:accent3>
        <a:srgbClr val="00A69C"/>
      </a:accent3>
      <a:accent4>
        <a:srgbClr val="A86408"/>
      </a:accent4>
      <a:accent5>
        <a:srgbClr val="C83F36"/>
      </a:accent5>
      <a:accent6>
        <a:srgbClr val="66758A"/>
      </a:accent6>
      <a:hlink>
        <a:srgbClr val="1A4EC6"/>
      </a:hlink>
      <a:folHlink>
        <a:srgbClr val="1A4EC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Sotik Safety V2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32a77212dd8422d" /><Relationship Type="http://schemas.openxmlformats.org/officeDocument/2006/relationships/notesMaster" Target="/ppt/notesMasters/notesMaster1.xml" Id="R9cf5a1021e214fc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3fc130ec9cb4f18" /><Relationship Type="http://schemas.openxmlformats.org/officeDocument/2006/relationships/notesMaster" Target="/ppt/notesMasters/notesMaster1.xml" Id="R4e4a0382c75a43c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2f07013aec348cd" /><Relationship Type="http://schemas.openxmlformats.org/officeDocument/2006/relationships/notesMaster" Target="/ppt/notesMasters/notesMaster1.xml" Id="Rb663f6c4e61349e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1fad18e43bc4ddd" /><Relationship Type="http://schemas.openxmlformats.org/officeDocument/2006/relationships/notesMaster" Target="/ppt/notesMasters/notesMaster1.xml" Id="R94a20fbc83f1497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3c849771c4540ab" /><Relationship Type="http://schemas.openxmlformats.org/officeDocument/2006/relationships/notesMaster" Target="/ppt/notesMasters/notesMaster1.xml" Id="R084a114e984a463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45afdeb468d46fe" /><Relationship Type="http://schemas.openxmlformats.org/officeDocument/2006/relationships/notesMaster" Target="/ppt/notesMasters/notesMaster1.xml" Id="R3c7eab9524ee46d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b3ec57771e344cd" /><Relationship Type="http://schemas.openxmlformats.org/officeDocument/2006/relationships/notesMaster" Target="/ppt/notesMasters/notesMaster1.xml" Id="R5384e8b00b674b9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f449a64a0935456c" /><Relationship Type="http://schemas.openxmlformats.org/officeDocument/2006/relationships/notesMaster" Target="/ppt/notesMasters/notesMaster1.xml" Id="R9cf36c2cc0f543d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412835b063d44807" /><Relationship Type="http://schemas.openxmlformats.org/officeDocument/2006/relationships/notesMaster" Target="/ppt/notesMasters/notesMaster1.xml" Id="Rdd902c42b4f540b0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171d3846a544da2" /><Relationship Type="http://schemas.openxmlformats.org/officeDocument/2006/relationships/notesMaster" Target="/ppt/notesMasters/notesMaster1.xml" Id="R38395b441c3c4c1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58ec1b502804701" /><Relationship Type="http://schemas.openxmlformats.org/officeDocument/2006/relationships/notesMaster" Target="/ppt/notesMasters/notesMaster1.xml" Id="R3e5ac147b09e4e9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d394649e622490f" /><Relationship Type="http://schemas.openxmlformats.org/officeDocument/2006/relationships/notesMaster" Target="/ppt/notesMasters/notesMaster1.xml" Id="Re3989948334f4ec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700aa7d697841c9" /><Relationship Type="http://schemas.openxmlformats.org/officeDocument/2006/relationships/notesMaster" Target="/ppt/notesMasters/notesMaster1.xml" Id="R872225d8fef54e9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396debf39154563" /><Relationship Type="http://schemas.openxmlformats.org/officeDocument/2006/relationships/notesMaster" Target="/ppt/notesMasters/notesMaster1.xml" Id="Rd920e77273294fa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e2b5bec2b0a4cc1" /><Relationship Type="http://schemas.openxmlformats.org/officeDocument/2006/relationships/notesMaster" Target="/ppt/notesMasters/notesMaster1.xml" Id="R57f8537c391b42c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56d6502a15e4f61" /><Relationship Type="http://schemas.openxmlformats.org/officeDocument/2006/relationships/notesMaster" Target="/ppt/notesMasters/notesMaster1.xml" Id="Rd9866cd02bd4457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f25e2fad5094003" /><Relationship Type="http://schemas.openxmlformats.org/officeDocument/2006/relationships/notesMaster" Target="/ppt/notesMasters/notesMaster1.xml" Id="Re26874be0d68489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34c237158dc4fab" /><Relationship Type="http://schemas.openxmlformats.org/officeDocument/2006/relationships/notesMaster" Target="/ppt/notesMasters/notesMaster1.xml" Id="Rc25bdc0d46e9460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После теоретической части проведите практику на фактически выдаваемых СИЗ по эксплуатационной документации изготовителя.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https://www.consultant.ru/document/cons_doc_LAW_405174/b85b31d666031418d27c99581f3261045457d5e3/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  <a:p xmlns:a="http://schemas.openxmlformats.org/drawingml/2006/main">
            <a:r>
              <a:t>- https://normativ.kontur.ru/document?documentId=419981&amp;from=anotherPart&amp;moduleId=1</a:t>
            </a:r>
          </a:p>
          <a:p xmlns:a="http://schemas.openxmlformats.org/drawingml/2006/main">
            <a:r>
              <a:t>- OpenAI image generation, 2026-08-30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Продемонстрируйте последовательность на конкретной модели, затем организуйте повторение.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https://www.consultant.ru/document/cons_doc_LAW_405174/b85b31d666031418d27c99581f3261045457d5e3/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Назовите специфические признаки потери защиты для применяемых моделей.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Точный порядок снятия определяется видом загрязнения и документами изготовителя.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https://www.consultant.ru/document/cons_doc_LAW_405174/b85b31d666031418d27c99581f3261045457d5e3/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Назовите локальные места возврата, хранения и получения замены.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Покажите локальный способ сообщения и оформления возврата.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Дополните примерами из практики организации без указания персональных данных.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Практические занятия для соответствующих СИЗ занимают не менее установленной доли программы.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https://www.consultant.ru/document/cons_doc_LAW_405174/b85b31d666031418d27c99581f3261045457d5e3/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После вопросов выполните практическое задание по критериям программы.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https://www.consultant.ru/document/cons_doc_LAW_405174/b85b31d666031418d27c99581f3261045457d5e3/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Завершите практической проверкой навыка и оформлением результата.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https://www.consultant.ru/document/cons_doc_LAW_405174/b85b31d666031418d27c99581f3261045457d5e3/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 данным Росстата за 2025 год, неприменение работником средств индивидуальной защиты указано как причина для 661 пострадавшего из 20 806 учтенных по обследуемым видам деятельности: 661 / 20 806 = 3,18%. Речь идет о пострадавших, а не о числе погибших; отдельного числа смертельных исходов по этой причине таблица не содержит. Таблица приведена по Российской Федерации без учета новых субъектов с 01.01.2023.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https://rosstat.gov.ru/storage/mediabank/Travma-2025.rar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  <a:p xmlns:a="http://schemas.openxmlformats.org/drawingml/2006/main">
            <a:r>
              <a:t>- https://normativ.kontur.ru/document?documentId=419981&amp;from=anotherPart&amp;moduleId=1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Покажите фактически выдаваемые модели и нормы для группы работников.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  <a:p xmlns:a="http://schemas.openxmlformats.org/drawingml/2006/main">
            <a:r>
              <a:t>- https://normativ.kontur.ru/document?documentId=419981&amp;from=anotherPart&amp;moduleId=1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Работник не должен самостоятельно заменять назначенное СИЗ похожей моделью.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  <a:p xmlns:a="http://schemas.openxmlformats.org/drawingml/2006/main">
            <a:r>
              <a:t>- https://normativ.kontur.ru/document?documentId=419981&amp;from=anotherPart&amp;moduleId=1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Проведите отдельную демонстрацию признаков дефекта на конкретных моделях.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https://www.consultant.ru/document/cons_doc_LAW_405174/b85b31d666031418d27c99581f3261045457d5e3/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Не заменяйте эксплуатационные правила моделей общими формулировками.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Разберите конфликтующие сочетания одежды, перчаток, обуви и других СИЗ.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  <a:p xmlns:a="http://schemas.openxmlformats.org/drawingml/2006/main">
            <a:r>
              <a:t>- https://normativ.kontur.ru/document?documentId=419981&amp;from=anotherPart&amp;moduleId=1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Используйте только программу и документы конкретного средства защиты органов дыхания.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Не используйте этот слайд как инструкцию по работе на высоте. Требуется отдельное обучение и практика.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88c8f0923415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8e2051b275249d7" /><Relationship Type="http://schemas.openxmlformats.org/officeDocument/2006/relationships/slideLayout" Target="/ppt/slideLayouts/slideLayout1.xml" Id="R9e1394497f23455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1394497f23455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Sotik Safety V2">
      <a:dk1>
        <a:srgbClr val="000000"/>
      </a:dk1>
      <a:lt1>
        <a:srgbClr val="FFFFFF"/>
      </a:lt1>
      <a:dk2>
        <a:srgbClr val="0B1F36"/>
      </a:dk2>
      <a:lt2>
        <a:srgbClr val="D8E9EE"/>
      </a:lt2>
      <a:accent1>
        <a:srgbClr val="1A4EC6"/>
      </a:accent1>
      <a:accent2>
        <a:srgbClr val="347BFB"/>
      </a:accent2>
      <a:accent3>
        <a:srgbClr val="00A69C"/>
      </a:accent3>
      <a:accent4>
        <a:srgbClr val="A86408"/>
      </a:accent4>
      <a:accent5>
        <a:srgbClr val="C83F36"/>
      </a:accent5>
      <a:accent6>
        <a:srgbClr val="66758A"/>
      </a:accent6>
      <a:hlink>
        <a:srgbClr val="1A4EC6"/>
      </a:hlink>
      <a:folHlink>
        <a:srgbClr val="1A4EC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Sotik Safety V2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7621d61394a04" /><Relationship Type="http://schemas.openxmlformats.org/officeDocument/2006/relationships/image" Target="/ppt/media/image.png" Id="R167912084be44c58" /><Relationship Type="http://schemas.openxmlformats.org/officeDocument/2006/relationships/image" Target="/ppt/media/image2.png" Id="Rbc790818b7b74dac" /><Relationship Type="http://schemas.openxmlformats.org/officeDocument/2006/relationships/notesSlide" Target="/ppt/notesSlides/notesSlide1.xml" Id="Rabe8608c5964411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d3fb2ffa64b8d" /><Relationship Type="http://schemas.openxmlformats.org/officeDocument/2006/relationships/image" Target="/ppt/media/image11.png" Id="Rfa30ca6954144751" /><Relationship Type="http://schemas.openxmlformats.org/officeDocument/2006/relationships/notesSlide" Target="/ppt/notesSlides/notesSlide10.xml" Id="Rba01c0f860764d2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15e2fe7cf4f1d" /><Relationship Type="http://schemas.openxmlformats.org/officeDocument/2006/relationships/image" Target="/ppt/media/image12.png" Id="R5945623aa4484446" /><Relationship Type="http://schemas.openxmlformats.org/officeDocument/2006/relationships/notesSlide" Target="/ppt/notesSlides/notesSlide11.xml" Id="R80ef7935eeeb423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2465b219e4d53" /><Relationship Type="http://schemas.openxmlformats.org/officeDocument/2006/relationships/image" Target="/ppt/media/image13.png" Id="R1332393913e3445f" /><Relationship Type="http://schemas.openxmlformats.org/officeDocument/2006/relationships/notesSlide" Target="/ppt/notesSlides/notesSlide12.xml" Id="R1d2529e0c9c7443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5da109fa941da" /><Relationship Type="http://schemas.openxmlformats.org/officeDocument/2006/relationships/image" Target="/ppt/media/image14.png" Id="R52ffce47766949ba" /><Relationship Type="http://schemas.openxmlformats.org/officeDocument/2006/relationships/notesSlide" Target="/ppt/notesSlides/notesSlide13.xml" Id="R8f8d7064545d4b0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3ac3749db4409" /><Relationship Type="http://schemas.openxmlformats.org/officeDocument/2006/relationships/image" Target="/ppt/media/image15.png" Id="Rd3dbb4b74a434a13" /><Relationship Type="http://schemas.openxmlformats.org/officeDocument/2006/relationships/notesSlide" Target="/ppt/notesSlides/notesSlide14.xml" Id="Rc88167c492314de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fa768cc0348cf" /><Relationship Type="http://schemas.openxmlformats.org/officeDocument/2006/relationships/image" Target="/ppt/media/image16.png" Id="Rd317a72032a14cb9" /><Relationship Type="http://schemas.openxmlformats.org/officeDocument/2006/relationships/notesSlide" Target="/ppt/notesSlides/notesSlide15.xml" Id="R5b852ac29721496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252ef357c412a" /><Relationship Type="http://schemas.openxmlformats.org/officeDocument/2006/relationships/image" Target="/ppt/media/image17.png" Id="R35868fc4e01f46c9" /><Relationship Type="http://schemas.openxmlformats.org/officeDocument/2006/relationships/notesSlide" Target="/ppt/notesSlides/notesSlide16.xml" Id="Rfd77d4edd3d2414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02018ccbd4429" /><Relationship Type="http://schemas.openxmlformats.org/officeDocument/2006/relationships/image" Target="/ppt/media/image18.png" Id="R950fe25974bc4b58" /><Relationship Type="http://schemas.openxmlformats.org/officeDocument/2006/relationships/notesSlide" Target="/ppt/notesSlides/notesSlide17.xml" Id="Rcbc7e10ee3d74c78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eb00b38af447f" /><Relationship Type="http://schemas.openxmlformats.org/officeDocument/2006/relationships/image" Target="/ppt/media/image19.png" Id="Ra21b7389230b4e47" /><Relationship Type="http://schemas.openxmlformats.org/officeDocument/2006/relationships/notesSlide" Target="/ppt/notesSlides/notesSlide18.xml" Id="R3969252d63c64c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8186b43984bb6" /><Relationship Type="http://schemas.openxmlformats.org/officeDocument/2006/relationships/image" Target="/ppt/media/image3.png" Id="R3dd327ab12aa47df" /><Relationship Type="http://schemas.openxmlformats.org/officeDocument/2006/relationships/notesSlide" Target="/ppt/notesSlides/notesSlide2.xml" Id="R4a5af1d5931843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aab2718a84024" /><Relationship Type="http://schemas.openxmlformats.org/officeDocument/2006/relationships/image" Target="/ppt/media/image4.png" Id="Red4d4e20857b4f1a" /><Relationship Type="http://schemas.openxmlformats.org/officeDocument/2006/relationships/notesSlide" Target="/ppt/notesSlides/notesSlide3.xml" Id="R23896ae1be5248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41dac7cdc4248" /><Relationship Type="http://schemas.openxmlformats.org/officeDocument/2006/relationships/image" Target="/ppt/media/image5.png" Id="Ref0c6752f15449aa" /><Relationship Type="http://schemas.openxmlformats.org/officeDocument/2006/relationships/notesSlide" Target="/ppt/notesSlides/notesSlide4.xml" Id="R9e363391eb674a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8e8c638a54f98" /><Relationship Type="http://schemas.openxmlformats.org/officeDocument/2006/relationships/image" Target="/ppt/media/image6.png" Id="R16c8ced2593e4dfc" /><Relationship Type="http://schemas.openxmlformats.org/officeDocument/2006/relationships/notesSlide" Target="/ppt/notesSlides/notesSlide5.xml" Id="Re1e1b37dfb694c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df3f1271d4419" /><Relationship Type="http://schemas.openxmlformats.org/officeDocument/2006/relationships/image" Target="/ppt/media/image7.png" Id="Rda3e8d8aa65648f0" /><Relationship Type="http://schemas.openxmlformats.org/officeDocument/2006/relationships/notesSlide" Target="/ppt/notesSlides/notesSlide6.xml" Id="R14d30cbbb04e4f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7bdd2dc33485c" /><Relationship Type="http://schemas.openxmlformats.org/officeDocument/2006/relationships/image" Target="/ppt/media/image8.png" Id="R98f22499b8ab4fc3" /><Relationship Type="http://schemas.openxmlformats.org/officeDocument/2006/relationships/notesSlide" Target="/ppt/notesSlides/notesSlide7.xml" Id="R30820ee40465429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45865b8904d75" /><Relationship Type="http://schemas.openxmlformats.org/officeDocument/2006/relationships/image" Target="/ppt/media/image9.png" Id="Rbed710432ab2430a" /><Relationship Type="http://schemas.openxmlformats.org/officeDocument/2006/relationships/notesSlide" Target="/ppt/notesSlides/notesSlide8.xml" Id="R49225d043dc84f0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83dd1f146424a" /><Relationship Type="http://schemas.openxmlformats.org/officeDocument/2006/relationships/image" Target="/ppt/media/image10.png" Id="Ref8d0e74824b4144" /><Relationship Type="http://schemas.openxmlformats.org/officeDocument/2006/relationships/notesSlide" Target="/ppt/notesSlides/notesSlide9.xml" Id="R80ed0cc3f8fd42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7912084be44c5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cover-logo-surface">
            <a:extLst xmlns:a="http://schemas.openxmlformats.org/drawingml/2006/main">
              <a:ext uri="{FF2B5EF4-FFF2-40B4-BE49-F238E27FC236}">
                <a16:creationId xmlns:a16="http://schemas.microsoft.com/office/drawing/2014/main" id="{E5D19412-7C01-4277-A4F7-8B6A578C7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152650" cy="64770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FFF">
              <a:alpha val="9098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790818b7b74dac"/>
          <a:stretch xmlns:a="http://schemas.openxmlformats.org/drawingml/2006/main"/>
        </p:blipFill>
        <p:spPr>
          <a:xfrm xmlns:a="http://schemas.openxmlformats.org/drawingml/2006/main">
            <a:off x="837850" y="381000"/>
            <a:ext cx="1467551" cy="419100"/>
          </a:xfrm>
          <a:prstGeom xmlns:a="http://schemas.openxmlformats.org/drawingml/2006/main" prst="rect">
            <a:avLst/>
          </a:prstGeom>
        </p:spPr>
      </p:pic>
      <p:sp>
        <p:nvSpPr>
          <p:cNvPr id="4" name="cover-title">
            <a:extLst xmlns:a="http://schemas.openxmlformats.org/drawingml/2006/main">
              <a:ext uri="{FF2B5EF4-FFF2-40B4-BE49-F238E27FC236}">
                <a16:creationId xmlns:a16="http://schemas.microsoft.com/office/drawing/2014/main" id="{459F03B4-D148-4703-A645-C3E3C511C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62100"/>
            <a:ext cx="5905500" cy="2266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Правильное применение СИЗ</a:t>
            </a:r>
          </a:p>
        </p:txBody>
      </p:sp>
      <p:sp>
        <p:nvSpPr>
          <p:cNvPr id="5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3798E11E-B785-4ABD-9081-21501AA24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5715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Теоретическая часть перед практикой на выданных средствах</a:t>
            </a:r>
          </a:p>
        </p:txBody>
      </p:sp>
    </p:spTree>
    <p:extLst>
      <p:ext uri="{BB962C8B-B14F-4D97-AF65-F5344CB8AC3E}">
        <p14:creationId xmlns:p14="http://schemas.microsoft.com/office/powerpoint/2010/main" val="95249194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6C7F1C4-1915-454B-9AF3-2CF63948B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1AC077C9-B384-4E00-8083-F31A8DED7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Правильное применение средств индивидуальной защиты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5BF52125-676D-454D-9CF0-0E3ED8924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30ca6954144751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7114728E-B322-44E9-B359-1E03236BF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НАДЕВАНИЕ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4DF39C5-EB36-4DC2-B772-E0962E05C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Соблюдайте одну и ту же последовательность</a:t>
            </a:r>
          </a:p>
        </p:txBody>
      </p:sp>
      <p:sp>
        <p:nvSpPr>
          <p:cNvPr id="7" name="step-1">
            <a:extLst xmlns:a="http://schemas.openxmlformats.org/drawingml/2006/main">
              <a:ext uri="{FF2B5EF4-FFF2-40B4-BE49-F238E27FC236}">
                <a16:creationId xmlns:a16="http://schemas.microsoft.com/office/drawing/2014/main" id="{1950A236-0B2F-4271-9763-0932C6074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ep-badge-1">
            <a:extLst xmlns:a="http://schemas.openxmlformats.org/drawingml/2006/main">
              <a:ext uri="{FF2B5EF4-FFF2-40B4-BE49-F238E27FC236}">
                <a16:creationId xmlns:a16="http://schemas.microsoft.com/office/drawing/2014/main" id="{373B4D62-995A-4BEA-B64D-CD5758D42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6086EF4-316C-4C03-8101-AC28674FB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DD7E4C26-7AD9-415D-A212-A780187F5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Подготовить</a:t>
            </a:r>
          </a:p>
        </p:txBody>
      </p:sp>
      <p:sp>
        <p:nvSpPr>
          <p:cNvPr id="11" name="step-body-1">
            <a:extLst xmlns:a="http://schemas.openxmlformats.org/drawingml/2006/main">
              <a:ext uri="{FF2B5EF4-FFF2-40B4-BE49-F238E27FC236}">
                <a16:creationId xmlns:a16="http://schemas.microsoft.com/office/drawing/2014/main" id="{E979513B-57C0-461D-AA0B-F74B9C7C5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Осмотреть средство и расправить элементы.</a:t>
            </a:r>
          </a:p>
        </p:txBody>
      </p:sp>
      <p:sp>
        <p:nvSpPr>
          <p:cNvPr id="12" name="step-2">
            <a:extLst xmlns:a="http://schemas.openxmlformats.org/drawingml/2006/main">
              <a:ext uri="{FF2B5EF4-FFF2-40B4-BE49-F238E27FC236}">
                <a16:creationId xmlns:a16="http://schemas.microsoft.com/office/drawing/2014/main" id="{71946EFD-91AD-4D0C-BFD3-FFE683F7D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5663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step-badge-2">
            <a:extLst xmlns:a="http://schemas.openxmlformats.org/drawingml/2006/main">
              <a:ext uri="{FF2B5EF4-FFF2-40B4-BE49-F238E27FC236}">
                <a16:creationId xmlns:a16="http://schemas.microsoft.com/office/drawing/2014/main" id="{A0ACF5FD-631E-482E-A6EC-11CA98E00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BEF184-D68E-42E6-872D-1E19AE66C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11474DDC-7B14-4688-8E04-C1E187471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Надеть</a:t>
            </a:r>
          </a:p>
        </p:txBody>
      </p:sp>
      <p:sp>
        <p:nvSpPr>
          <p:cNvPr id="16" name="step-body-2">
            <a:extLst xmlns:a="http://schemas.openxmlformats.org/drawingml/2006/main">
              <a:ext uri="{FF2B5EF4-FFF2-40B4-BE49-F238E27FC236}">
                <a16:creationId xmlns:a16="http://schemas.microsoft.com/office/drawing/2014/main" id="{46152029-C1CA-4241-97D3-5AB51716B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Следовать порядку изготовителя без пропусков.</a:t>
            </a:r>
          </a:p>
        </p:txBody>
      </p:sp>
      <p:sp>
        <p:nvSpPr>
          <p:cNvPr id="17" name="step-3">
            <a:extLst xmlns:a="http://schemas.openxmlformats.org/drawingml/2006/main">
              <a:ext uri="{FF2B5EF4-FFF2-40B4-BE49-F238E27FC236}">
                <a16:creationId xmlns:a16="http://schemas.microsoft.com/office/drawing/2014/main" id="{ED34CE98-B20F-4F30-90AB-006D70B68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step-badge-3">
            <a:extLst xmlns:a="http://schemas.openxmlformats.org/drawingml/2006/main">
              <a:ext uri="{FF2B5EF4-FFF2-40B4-BE49-F238E27FC236}">
                <a16:creationId xmlns:a16="http://schemas.microsoft.com/office/drawing/2014/main" id="{6A2ADF82-1967-4BD0-9EF8-59ECF75A3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DCC0704-7F54-4E92-8052-B06B80A5A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step-title-3">
            <a:extLst xmlns:a="http://schemas.openxmlformats.org/drawingml/2006/main">
              <a:ext uri="{FF2B5EF4-FFF2-40B4-BE49-F238E27FC236}">
                <a16:creationId xmlns:a16="http://schemas.microsoft.com/office/drawing/2014/main" id="{BDF9EBF5-4272-4F55-8BC8-DE7E5BF01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Отрегулировать</a:t>
            </a:r>
          </a:p>
        </p:txBody>
      </p:sp>
      <p:sp>
        <p:nvSpPr>
          <p:cNvPr id="21" name="step-body-3">
            <a:extLst xmlns:a="http://schemas.openxmlformats.org/drawingml/2006/main">
              <a:ext uri="{FF2B5EF4-FFF2-40B4-BE49-F238E27FC236}">
                <a16:creationId xmlns:a16="http://schemas.microsoft.com/office/drawing/2014/main" id="{033A6753-5059-4732-9EE2-4D8B2E7F0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Добиться правильной посадки без опасного давления.</a:t>
            </a:r>
          </a:p>
        </p:txBody>
      </p:sp>
      <p:sp>
        <p:nvSpPr>
          <p:cNvPr id="22" name="step-4">
            <a:extLst xmlns:a="http://schemas.openxmlformats.org/drawingml/2006/main">
              <a:ext uri="{FF2B5EF4-FFF2-40B4-BE49-F238E27FC236}">
                <a16:creationId xmlns:a16="http://schemas.microsoft.com/office/drawing/2014/main" id="{C7BA145D-B651-4786-A72A-45A05F9A5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7788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step-badge-4">
            <a:extLst xmlns:a="http://schemas.openxmlformats.org/drawingml/2006/main">
              <a:ext uri="{FF2B5EF4-FFF2-40B4-BE49-F238E27FC236}">
                <a16:creationId xmlns:a16="http://schemas.microsoft.com/office/drawing/2014/main" id="{E8556BF1-685E-4F73-A39F-2DCB222C4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DC84963-D644-4866-B05F-154E1CE8B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5" name="step-title-4">
            <a:extLst xmlns:a="http://schemas.openxmlformats.org/drawingml/2006/main">
              <a:ext uri="{FF2B5EF4-FFF2-40B4-BE49-F238E27FC236}">
                <a16:creationId xmlns:a16="http://schemas.microsoft.com/office/drawing/2014/main" id="{54F20C67-19FB-4611-B433-88A52C6B8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Проверить</a:t>
            </a:r>
          </a:p>
        </p:txBody>
      </p:sp>
      <p:sp>
        <p:nvSpPr>
          <p:cNvPr id="26" name="step-body-4">
            <a:extLst xmlns:a="http://schemas.openxmlformats.org/drawingml/2006/main">
              <a:ext uri="{FF2B5EF4-FFF2-40B4-BE49-F238E27FC236}">
                <a16:creationId xmlns:a16="http://schemas.microsoft.com/office/drawing/2014/main" id="{0A93B38A-FA6A-4292-A70D-A65612781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Убедиться в фиксации и работоспособности.</a:t>
            </a:r>
          </a:p>
        </p:txBody>
      </p:sp>
    </p:spTree>
    <p:extLst>
      <p:ext uri="{BB962C8B-B14F-4D97-AF65-F5344CB8AC3E}">
        <p14:creationId xmlns:p14="http://schemas.microsoft.com/office/powerpoint/2010/main" val="207788064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1DCBDC4-2907-48F8-BA0B-9113BB013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BD15783A-2068-447A-A8CE-207F91271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Правильное применение средств индивидуальной защиты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03052392-B6ED-4CDC-A9C6-C13E9961C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45623aa4484446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BEB874DE-F82C-44BD-851F-000963E8B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ВО ВРЕМЯ РАБОТЫ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3249964-194E-4952-8F1E-917EEE5B6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Следите за защитой на протяжении всего задания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86548BFD-74CE-4695-BA42-1E38401B1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Исправное СИЗ может потерять защитные свойства во время работы.</a:t>
            </a:r>
          </a:p>
        </p:txBody>
      </p:sp>
      <p:sp>
        <p:nvSpPr>
          <p:cNvPr id="8" name="check-row-1-1">
            <a:extLst xmlns:a="http://schemas.openxmlformats.org/drawingml/2006/main">
              <a:ext uri="{FF2B5EF4-FFF2-40B4-BE49-F238E27FC236}">
                <a16:creationId xmlns:a16="http://schemas.microsoft.com/office/drawing/2014/main" id="{31873663-89FD-4552-AAF8-09BF3BAFE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check-marker-1-1">
            <a:extLst xmlns:a="http://schemas.openxmlformats.org/drawingml/2006/main">
              <a:ext uri="{FF2B5EF4-FFF2-40B4-BE49-F238E27FC236}">
                <a16:creationId xmlns:a16="http://schemas.microsoft.com/office/drawing/2014/main" id="{1D62D1D1-1D96-4E83-817C-FE0D43E8A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72BF2F-5252-4C24-B490-B8C965230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check-label-1-1">
            <a:extLst xmlns:a="http://schemas.openxmlformats.org/drawingml/2006/main">
              <a:ext uri="{FF2B5EF4-FFF2-40B4-BE49-F238E27FC236}">
                <a16:creationId xmlns:a16="http://schemas.microsoft.com/office/drawing/2014/main" id="{FEFAFE63-BF3A-498F-A827-B3B0816EB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снимать СИЗ в опасной зоне</a:t>
            </a:r>
          </a:p>
        </p:txBody>
      </p:sp>
      <p:sp>
        <p:nvSpPr>
          <p:cNvPr id="12" name="check-row-1-2">
            <a:extLst xmlns:a="http://schemas.openxmlformats.org/drawingml/2006/main">
              <a:ext uri="{FF2B5EF4-FFF2-40B4-BE49-F238E27FC236}">
                <a16:creationId xmlns:a16="http://schemas.microsoft.com/office/drawing/2014/main" id="{11EE803C-81E1-40A9-A82E-437141CC7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heck-marker-1-2">
            <a:extLst xmlns:a="http://schemas.openxmlformats.org/drawingml/2006/main">
              <a:ext uri="{FF2B5EF4-FFF2-40B4-BE49-F238E27FC236}">
                <a16:creationId xmlns:a16="http://schemas.microsoft.com/office/drawing/2014/main" id="{E409A663-634E-4445-B7B7-F17253CBC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00ECC24-AD92-46BE-AA4C-78E4DD3AF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check-label-1-2">
            <a:extLst xmlns:a="http://schemas.openxmlformats.org/drawingml/2006/main">
              <a:ext uri="{FF2B5EF4-FFF2-40B4-BE49-F238E27FC236}">
                <a16:creationId xmlns:a16="http://schemas.microsoft.com/office/drawing/2014/main" id="{64141DC1-F508-4747-8067-957A8C169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изменять конструкцию</a:t>
            </a:r>
          </a:p>
        </p:txBody>
      </p:sp>
      <p:sp>
        <p:nvSpPr>
          <p:cNvPr id="16" name="check-row-1-3">
            <a:extLst xmlns:a="http://schemas.openxmlformats.org/drawingml/2006/main">
              <a:ext uri="{FF2B5EF4-FFF2-40B4-BE49-F238E27FC236}">
                <a16:creationId xmlns:a16="http://schemas.microsoft.com/office/drawing/2014/main" id="{28EF777D-7CC1-459D-9D20-53570F57B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check-marker-1-3">
            <a:extLst xmlns:a="http://schemas.openxmlformats.org/drawingml/2006/main">
              <a:ext uri="{FF2B5EF4-FFF2-40B4-BE49-F238E27FC236}">
                <a16:creationId xmlns:a16="http://schemas.microsoft.com/office/drawing/2014/main" id="{DB90FAA1-1766-4A8D-941C-8064D8615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7DA40D9-B7E6-43AF-A048-8E5DC9FF8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check-label-1-3">
            <a:extLst xmlns:a="http://schemas.openxmlformats.org/drawingml/2006/main">
              <a:ext uri="{FF2B5EF4-FFF2-40B4-BE49-F238E27FC236}">
                <a16:creationId xmlns:a16="http://schemas.microsoft.com/office/drawing/2014/main" id="{0CA828D5-33C0-4148-A204-941834100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Контролировать посадку и крепления</a:t>
            </a:r>
          </a:p>
        </p:txBody>
      </p:sp>
      <p:sp>
        <p:nvSpPr>
          <p:cNvPr id="20" name="check-row-2-1">
            <a:extLst xmlns:a="http://schemas.openxmlformats.org/drawingml/2006/main">
              <a:ext uri="{FF2B5EF4-FFF2-40B4-BE49-F238E27FC236}">
                <a16:creationId xmlns:a16="http://schemas.microsoft.com/office/drawing/2014/main" id="{332C8082-2ED6-4CA2-8DD8-AC766E81F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check-marker-2-1">
            <a:extLst xmlns:a="http://schemas.openxmlformats.org/drawingml/2006/main">
              <a:ext uri="{FF2B5EF4-FFF2-40B4-BE49-F238E27FC236}">
                <a16:creationId xmlns:a16="http://schemas.microsoft.com/office/drawing/2014/main" id="{98F57F1A-3660-452C-B510-38B23E211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D066133-5D6B-48E3-8C93-FCAAEDDBA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check-label-2-1">
            <a:extLst xmlns:a="http://schemas.openxmlformats.org/drawingml/2006/main">
              <a:ext uri="{FF2B5EF4-FFF2-40B4-BE49-F238E27FC236}">
                <a16:creationId xmlns:a16="http://schemas.microsoft.com/office/drawing/2014/main" id="{DB16B84C-FC4F-44BE-9ABB-29329916D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Следить за повреждением и загрязнением</a:t>
            </a:r>
          </a:p>
        </p:txBody>
      </p:sp>
      <p:sp>
        <p:nvSpPr>
          <p:cNvPr id="24" name="check-row-2-2">
            <a:extLst xmlns:a="http://schemas.openxmlformats.org/drawingml/2006/main">
              <a:ext uri="{FF2B5EF4-FFF2-40B4-BE49-F238E27FC236}">
                <a16:creationId xmlns:a16="http://schemas.microsoft.com/office/drawing/2014/main" id="{BD32CBA6-FD85-474B-9996-F719A8FCC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check-marker-2-2">
            <a:extLst xmlns:a="http://schemas.openxmlformats.org/drawingml/2006/main">
              <a:ext uri="{FF2B5EF4-FFF2-40B4-BE49-F238E27FC236}">
                <a16:creationId xmlns:a16="http://schemas.microsoft.com/office/drawing/2014/main" id="{CB806B3E-8221-4EE3-B20A-6520EC18A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F075F46-8A1F-45DC-A7A4-ABB40009B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check-label-2-2">
            <a:extLst xmlns:a="http://schemas.openxmlformats.org/drawingml/2006/main">
              <a:ext uri="{FF2B5EF4-FFF2-40B4-BE49-F238E27FC236}">
                <a16:creationId xmlns:a16="http://schemas.microsoft.com/office/drawing/2014/main" id="{1AD113F3-6F10-41B0-8956-74C87E9CA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Соблюдать ограничения времени и среды</a:t>
            </a:r>
          </a:p>
        </p:txBody>
      </p:sp>
      <p:sp>
        <p:nvSpPr>
          <p:cNvPr id="28" name="check-row-2-3">
            <a:extLst xmlns:a="http://schemas.openxmlformats.org/drawingml/2006/main">
              <a:ext uri="{FF2B5EF4-FFF2-40B4-BE49-F238E27FC236}">
                <a16:creationId xmlns:a16="http://schemas.microsoft.com/office/drawing/2014/main" id="{CA10E9C2-DD0D-4F30-B103-8F65D587A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9" name="check-marker-2-3">
            <a:extLst xmlns:a="http://schemas.openxmlformats.org/drawingml/2006/main">
              <a:ext uri="{FF2B5EF4-FFF2-40B4-BE49-F238E27FC236}">
                <a16:creationId xmlns:a16="http://schemas.microsoft.com/office/drawing/2014/main" id="{528D71F8-4B3E-4C4D-B30A-ADA02C85C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3030F25-A671-4ED3-9E85-20E8BAC77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1" name="check-label-2-3">
            <a:extLst xmlns:a="http://schemas.openxmlformats.org/drawingml/2006/main">
              <a:ext uri="{FF2B5EF4-FFF2-40B4-BE49-F238E27FC236}">
                <a16:creationId xmlns:a16="http://schemas.microsoft.com/office/drawing/2014/main" id="{6CA7D553-C9FC-4CE2-963A-DCC1FF8A1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Прекратить работу при потере защиты</a:t>
            </a:r>
          </a:p>
        </p:txBody>
      </p:sp>
    </p:spTree>
    <p:extLst>
      <p:ext uri="{BB962C8B-B14F-4D97-AF65-F5344CB8AC3E}">
        <p14:creationId xmlns:p14="http://schemas.microsoft.com/office/powerpoint/2010/main" val="80262111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1F0F7D0-DCBE-438A-AFF3-42E383842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E6E74EB5-E784-4121-B3B5-49A988B60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Правильное применение средств индивидуальной защиты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B4E14B3B-C9D3-40BC-AE16-E1B46756E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32393913e3445f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A6DE5404-6CA9-4FB9-B32C-A8B0577B2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СНЯТИЕ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0ADADDB-855B-4F80-8679-A6058F009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Снимайте СИЗ без переноса загрязнения</a:t>
            </a:r>
          </a:p>
        </p:txBody>
      </p:sp>
      <p:sp>
        <p:nvSpPr>
          <p:cNvPr id="7" name="step-1">
            <a:extLst xmlns:a="http://schemas.openxmlformats.org/drawingml/2006/main">
              <a:ext uri="{FF2B5EF4-FFF2-40B4-BE49-F238E27FC236}">
                <a16:creationId xmlns:a16="http://schemas.microsoft.com/office/drawing/2014/main" id="{CF00E1A6-4572-4C2D-9C41-4FB7616E9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ep-badge-1">
            <a:extLst xmlns:a="http://schemas.openxmlformats.org/drawingml/2006/main">
              <a:ext uri="{FF2B5EF4-FFF2-40B4-BE49-F238E27FC236}">
                <a16:creationId xmlns:a16="http://schemas.microsoft.com/office/drawing/2014/main" id="{F62BE874-31C8-41B1-A7C7-DBF024C5A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556B533-91B6-4588-8CF3-BECD1326F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178906D9-07A1-49EF-B357-D6DD9696B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Выйти</a:t>
            </a:r>
          </a:p>
        </p:txBody>
      </p:sp>
      <p:sp>
        <p:nvSpPr>
          <p:cNvPr id="11" name="step-body-1">
            <a:extLst xmlns:a="http://schemas.openxmlformats.org/drawingml/2006/main">
              <a:ext uri="{FF2B5EF4-FFF2-40B4-BE49-F238E27FC236}">
                <a16:creationId xmlns:a16="http://schemas.microsoft.com/office/drawing/2014/main" id="{9B16EDE8-4EE8-4E05-8F0D-D960866B9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Покинуть опасную зону безопасным способом.</a:t>
            </a:r>
          </a:p>
        </p:txBody>
      </p:sp>
      <p:sp>
        <p:nvSpPr>
          <p:cNvPr id="12" name="step-2">
            <a:extLst xmlns:a="http://schemas.openxmlformats.org/drawingml/2006/main">
              <a:ext uri="{FF2B5EF4-FFF2-40B4-BE49-F238E27FC236}">
                <a16:creationId xmlns:a16="http://schemas.microsoft.com/office/drawing/2014/main" id="{DC4F7590-3500-4521-AFA4-AD0BBC080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5663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step-badge-2">
            <a:extLst xmlns:a="http://schemas.openxmlformats.org/drawingml/2006/main">
              <a:ext uri="{FF2B5EF4-FFF2-40B4-BE49-F238E27FC236}">
                <a16:creationId xmlns:a16="http://schemas.microsoft.com/office/drawing/2014/main" id="{0C75D82B-736B-463A-A4C0-F7774E64E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22F4729-064B-4B17-879D-DDB3F9B5C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36E45172-83D0-48F2-B452-176F6DF1F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Снять</a:t>
            </a:r>
          </a:p>
        </p:txBody>
      </p:sp>
      <p:sp>
        <p:nvSpPr>
          <p:cNvPr id="16" name="step-body-2">
            <a:extLst xmlns:a="http://schemas.openxmlformats.org/drawingml/2006/main">
              <a:ext uri="{FF2B5EF4-FFF2-40B4-BE49-F238E27FC236}">
                <a16:creationId xmlns:a16="http://schemas.microsoft.com/office/drawing/2014/main" id="{6F6495C6-D1D9-4D5C-882D-C26D81BDA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Соблюдать порядок и не касаться загрязненной поверхности.</a:t>
            </a:r>
          </a:p>
        </p:txBody>
      </p:sp>
      <p:sp>
        <p:nvSpPr>
          <p:cNvPr id="17" name="step-3">
            <a:extLst xmlns:a="http://schemas.openxmlformats.org/drawingml/2006/main">
              <a:ext uri="{FF2B5EF4-FFF2-40B4-BE49-F238E27FC236}">
                <a16:creationId xmlns:a16="http://schemas.microsoft.com/office/drawing/2014/main" id="{5F842F49-CEC1-4425-AF52-1420B4F8E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step-badge-3">
            <a:extLst xmlns:a="http://schemas.openxmlformats.org/drawingml/2006/main">
              <a:ext uri="{FF2B5EF4-FFF2-40B4-BE49-F238E27FC236}">
                <a16:creationId xmlns:a16="http://schemas.microsoft.com/office/drawing/2014/main" id="{9931724E-BA53-40CC-989E-14EB4C856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155471B-CF31-47B6-A059-649026C49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step-title-3">
            <a:extLst xmlns:a="http://schemas.openxmlformats.org/drawingml/2006/main">
              <a:ext uri="{FF2B5EF4-FFF2-40B4-BE49-F238E27FC236}">
                <a16:creationId xmlns:a16="http://schemas.microsoft.com/office/drawing/2014/main" id="{1E51BF00-3C99-4355-AD95-510336683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Разместить</a:t>
            </a:r>
          </a:p>
        </p:txBody>
      </p:sp>
      <p:sp>
        <p:nvSpPr>
          <p:cNvPr id="21" name="step-body-3">
            <a:extLst xmlns:a="http://schemas.openxmlformats.org/drawingml/2006/main">
              <a:ext uri="{FF2B5EF4-FFF2-40B4-BE49-F238E27FC236}">
                <a16:creationId xmlns:a16="http://schemas.microsoft.com/office/drawing/2014/main" id="{55F9D276-481F-484A-B3E8-77DEAA229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Отделить чистое средство от загрязненного.</a:t>
            </a:r>
          </a:p>
        </p:txBody>
      </p:sp>
      <p:sp>
        <p:nvSpPr>
          <p:cNvPr id="22" name="step-4">
            <a:extLst xmlns:a="http://schemas.openxmlformats.org/drawingml/2006/main">
              <a:ext uri="{FF2B5EF4-FFF2-40B4-BE49-F238E27FC236}">
                <a16:creationId xmlns:a16="http://schemas.microsoft.com/office/drawing/2014/main" id="{D2D67543-7B38-4114-95E6-5D511280B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7788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step-badge-4">
            <a:extLst xmlns:a="http://schemas.openxmlformats.org/drawingml/2006/main">
              <a:ext uri="{FF2B5EF4-FFF2-40B4-BE49-F238E27FC236}">
                <a16:creationId xmlns:a16="http://schemas.microsoft.com/office/drawing/2014/main" id="{71C4A405-36F6-4104-B8F0-89371E17B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1E018D8-81AC-46C2-98DB-F2A328074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5" name="step-title-4">
            <a:extLst xmlns:a="http://schemas.openxmlformats.org/drawingml/2006/main">
              <a:ext uri="{FF2B5EF4-FFF2-40B4-BE49-F238E27FC236}">
                <a16:creationId xmlns:a16="http://schemas.microsoft.com/office/drawing/2014/main" id="{2073124F-1AA2-4A76-A678-CD8FF8E7D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Проверить</a:t>
            </a:r>
          </a:p>
        </p:txBody>
      </p:sp>
      <p:sp>
        <p:nvSpPr>
          <p:cNvPr id="26" name="step-body-4">
            <a:extLst xmlns:a="http://schemas.openxmlformats.org/drawingml/2006/main">
              <a:ext uri="{FF2B5EF4-FFF2-40B4-BE49-F238E27FC236}">
                <a16:creationId xmlns:a16="http://schemas.microsoft.com/office/drawing/2014/main" id="{68CF2E1F-3E63-4191-8F93-D7A0BC544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Осмотреть состояние и сообщить о дефекте.</a:t>
            </a:r>
          </a:p>
        </p:txBody>
      </p:sp>
    </p:spTree>
    <p:extLst>
      <p:ext uri="{BB962C8B-B14F-4D97-AF65-F5344CB8AC3E}">
        <p14:creationId xmlns:p14="http://schemas.microsoft.com/office/powerpoint/2010/main" val="6834473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FA58680-6FA1-465B-8B86-CD23B4313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1AABC319-4DCE-4FA1-AB00-63A6BB2AC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Правильное применение средств индивидуальной защиты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0322A677-D07E-4C97-89D0-88196D51F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ffce47766949ba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D454ECB2-AB63-409A-8483-B8D749BD9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ПОСЛЕ РАБОТЫ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BB5D652-2D02-41F7-915D-4BD8F6D94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Очистку, ремонт и хранение организует работодатель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C6EE4219-0D90-40C7-B31E-D928327EE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1460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Самовольный уход может повредить защитные свойства.</a:t>
            </a:r>
          </a:p>
        </p:txBody>
      </p:sp>
      <p:sp>
        <p:nvSpPr>
          <p:cNvPr id="8" name="check-row-1-1">
            <a:extLst xmlns:a="http://schemas.openxmlformats.org/drawingml/2006/main">
              <a:ext uri="{FF2B5EF4-FFF2-40B4-BE49-F238E27FC236}">
                <a16:creationId xmlns:a16="http://schemas.microsoft.com/office/drawing/2014/main" id="{A28E5341-ED4A-44F1-924C-C330C3A13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623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check-marker-1-1">
            <a:extLst xmlns:a="http://schemas.openxmlformats.org/drawingml/2006/main">
              <a:ext uri="{FF2B5EF4-FFF2-40B4-BE49-F238E27FC236}">
                <a16:creationId xmlns:a16="http://schemas.microsoft.com/office/drawing/2014/main" id="{74AC4581-A6F7-4726-9D51-9BF69C369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718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FC6CB6B-64C1-44A5-9DE9-5F9892443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718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check-label-1-1">
            <a:extLst xmlns:a="http://schemas.openxmlformats.org/drawingml/2006/main">
              <a:ext uri="{FF2B5EF4-FFF2-40B4-BE49-F238E27FC236}">
                <a16:creationId xmlns:a16="http://schemas.microsoft.com/office/drawing/2014/main" id="{35293987-9314-49FF-B5BF-8524175DD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385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Вернуть СИЗ в установленное место</a:t>
            </a:r>
          </a:p>
        </p:txBody>
      </p:sp>
      <p:sp>
        <p:nvSpPr>
          <p:cNvPr id="12" name="check-row-1-2">
            <a:extLst xmlns:a="http://schemas.openxmlformats.org/drawingml/2006/main">
              <a:ext uri="{FF2B5EF4-FFF2-40B4-BE49-F238E27FC236}">
                <a16:creationId xmlns:a16="http://schemas.microsoft.com/office/drawing/2014/main" id="{B136221A-D2BE-4D29-8F97-A3716AD09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576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heck-marker-1-2">
            <a:extLst xmlns:a="http://schemas.openxmlformats.org/drawingml/2006/main">
              <a:ext uri="{FF2B5EF4-FFF2-40B4-BE49-F238E27FC236}">
                <a16:creationId xmlns:a16="http://schemas.microsoft.com/office/drawing/2014/main" id="{0D923563-C336-48F6-9736-AA73E88F8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672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810D11B-FAD1-4126-93C1-40B616794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672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check-label-1-2">
            <a:extLst xmlns:a="http://schemas.openxmlformats.org/drawingml/2006/main">
              <a:ext uri="{FF2B5EF4-FFF2-40B4-BE49-F238E27FC236}">
                <a16:creationId xmlns:a16="http://schemas.microsoft.com/office/drawing/2014/main" id="{EA9099A4-2380-4F3E-B804-E460F6A41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338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Отделить загрязненное средство</a:t>
            </a:r>
          </a:p>
        </p:txBody>
      </p:sp>
      <p:sp>
        <p:nvSpPr>
          <p:cNvPr id="16" name="check-row-1-3">
            <a:extLst xmlns:a="http://schemas.openxmlformats.org/drawingml/2006/main">
              <a:ext uri="{FF2B5EF4-FFF2-40B4-BE49-F238E27FC236}">
                <a16:creationId xmlns:a16="http://schemas.microsoft.com/office/drawing/2014/main" id="{4D927F8B-7F8C-45AA-9A2E-09889A930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check-marker-1-3">
            <a:extLst xmlns:a="http://schemas.openxmlformats.org/drawingml/2006/main">
              <a:ext uri="{FF2B5EF4-FFF2-40B4-BE49-F238E27FC236}">
                <a16:creationId xmlns:a16="http://schemas.microsoft.com/office/drawing/2014/main" id="{9120A1E4-AF81-4B09-AD81-C912CF624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625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DD5000C-915B-4C05-877E-BFDAE8C91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625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check-label-1-3">
            <a:extLst xmlns:a="http://schemas.openxmlformats.org/drawingml/2006/main">
              <a:ext uri="{FF2B5EF4-FFF2-40B4-BE49-F238E27FC236}">
                <a16:creationId xmlns:a16="http://schemas.microsoft.com/office/drawing/2014/main" id="{345A8782-90C3-4425-AA48-9A7100AA4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0292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стирать и не ремонтировать самовольно</a:t>
            </a:r>
          </a:p>
        </p:txBody>
      </p:sp>
      <p:sp>
        <p:nvSpPr>
          <p:cNvPr id="20" name="check-row-2-1">
            <a:extLst xmlns:a="http://schemas.openxmlformats.org/drawingml/2006/main">
              <a:ext uri="{FF2B5EF4-FFF2-40B4-BE49-F238E27FC236}">
                <a16:creationId xmlns:a16="http://schemas.microsoft.com/office/drawing/2014/main" id="{7914997B-FC5C-468E-BEA4-E18F99E92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1623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check-marker-2-1">
            <a:extLst xmlns:a="http://schemas.openxmlformats.org/drawingml/2006/main">
              <a:ext uri="{FF2B5EF4-FFF2-40B4-BE49-F238E27FC236}">
                <a16:creationId xmlns:a16="http://schemas.microsoft.com/office/drawing/2014/main" id="{FD4FE270-50FF-4F1B-B3A9-25B8E23B9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3718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CA465E6-FB4C-4B20-BB9E-66243AD2F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3718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check-label-2-1">
            <a:extLst xmlns:a="http://schemas.openxmlformats.org/drawingml/2006/main">
              <a:ext uri="{FF2B5EF4-FFF2-40B4-BE49-F238E27FC236}">
                <a16:creationId xmlns:a16="http://schemas.microsoft.com/office/drawing/2014/main" id="{36C08062-18B6-4BF5-B637-15F966A48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2385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Соблюдать условия хранения</a:t>
            </a:r>
          </a:p>
        </p:txBody>
      </p:sp>
      <p:sp>
        <p:nvSpPr>
          <p:cNvPr id="24" name="check-row-2-2">
            <a:extLst xmlns:a="http://schemas.openxmlformats.org/drawingml/2006/main">
              <a:ext uri="{FF2B5EF4-FFF2-40B4-BE49-F238E27FC236}">
                <a16:creationId xmlns:a16="http://schemas.microsoft.com/office/drawing/2014/main" id="{E477754F-DAFD-4F57-B203-4DC431324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0576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check-marker-2-2">
            <a:extLst xmlns:a="http://schemas.openxmlformats.org/drawingml/2006/main">
              <a:ext uri="{FF2B5EF4-FFF2-40B4-BE49-F238E27FC236}">
                <a16:creationId xmlns:a16="http://schemas.microsoft.com/office/drawing/2014/main" id="{A21209F7-F302-49BF-9247-F4170C01D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2672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0ED3AB7-E06E-4FAD-9BE6-60E87E563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2672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check-label-2-2">
            <a:extLst xmlns:a="http://schemas.openxmlformats.org/drawingml/2006/main">
              <a:ext uri="{FF2B5EF4-FFF2-40B4-BE49-F238E27FC236}">
                <a16:creationId xmlns:a16="http://schemas.microsoft.com/office/drawing/2014/main" id="{11A9372D-EA0F-403E-857F-8539F6F4F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1338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Сообщить о необходимости обслуживания</a:t>
            </a:r>
          </a:p>
        </p:txBody>
      </p:sp>
      <p:sp>
        <p:nvSpPr>
          <p:cNvPr id="28" name="check-row-2-3">
            <a:extLst xmlns:a="http://schemas.openxmlformats.org/drawingml/2006/main">
              <a:ext uri="{FF2B5EF4-FFF2-40B4-BE49-F238E27FC236}">
                <a16:creationId xmlns:a16="http://schemas.microsoft.com/office/drawing/2014/main" id="{DE02BF03-C62A-404D-A3CD-4ABF2D07E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9530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9" name="check-marker-2-3">
            <a:extLst xmlns:a="http://schemas.openxmlformats.org/drawingml/2006/main">
              <a:ext uri="{FF2B5EF4-FFF2-40B4-BE49-F238E27FC236}">
                <a16:creationId xmlns:a16="http://schemas.microsoft.com/office/drawing/2014/main" id="{6A65615E-ECD8-468B-8E65-DF3F23452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51625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41E2EB5-A46C-4F80-B3DE-28206B096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51625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1" name="check-label-2-3">
            <a:extLst xmlns:a="http://schemas.openxmlformats.org/drawingml/2006/main">
              <a:ext uri="{FF2B5EF4-FFF2-40B4-BE49-F238E27FC236}">
                <a16:creationId xmlns:a16="http://schemas.microsoft.com/office/drawing/2014/main" id="{03A7AF02-DE83-4CA3-9E11-90E58D210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50292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Получить замену по установленному порядку</a:t>
            </a:r>
          </a:p>
        </p:txBody>
      </p:sp>
    </p:spTree>
    <p:extLst>
      <p:ext uri="{BB962C8B-B14F-4D97-AF65-F5344CB8AC3E}">
        <p14:creationId xmlns:p14="http://schemas.microsoft.com/office/powerpoint/2010/main" val="88374047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A83031F-EA46-4397-B948-273D8A47A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531322DB-8181-4CDF-B944-EE0D747FD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Правильное применение средств индивидуальной защиты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ED1C11ED-B7F1-445A-8473-B6193F1D9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dbb4b74a434a13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960B07BA-3FC4-4FE2-8753-9840D5D99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НЕИСПРАВНОСТЬ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0529EC7-6682-4074-96F4-B6F29C264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Неисправное СИЗ применять нельзя</a:t>
            </a:r>
          </a:p>
        </p:txBody>
      </p:sp>
      <p:sp>
        <p:nvSpPr>
          <p:cNvPr id="7" name="statement-main">
            <a:extLst xmlns:a="http://schemas.openxmlformats.org/drawingml/2006/main">
              <a:ext uri="{FF2B5EF4-FFF2-40B4-BE49-F238E27FC236}">
                <a16:creationId xmlns:a16="http://schemas.microsoft.com/office/drawing/2014/main" id="{5EEE3357-7BEC-450E-89DE-DC9AD6F57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7239000" cy="3790950"/>
          </a:xfrm>
          <a:prstGeom xmlns:a="http://schemas.openxmlformats.org/drawingml/2006/main" prst="roundRect">
            <a:avLst>
              <a:gd name="adj" fmla="val 4020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atement-big">
            <a:extLst xmlns:a="http://schemas.openxmlformats.org/drawingml/2006/main">
              <a:ext uri="{FF2B5EF4-FFF2-40B4-BE49-F238E27FC236}">
                <a16:creationId xmlns:a16="http://schemas.microsoft.com/office/drawing/2014/main" id="{D157799C-3F11-4BDD-B4E9-581FBF4EE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476500"/>
            <a:ext cx="65913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СООБЩИТЬ</a:t>
            </a:r>
          </a:p>
        </p:txBody>
      </p:sp>
      <p:sp>
        <p:nvSpPr>
          <p:cNvPr id="9" name="statement-body">
            <a:extLst xmlns:a="http://schemas.openxmlformats.org/drawingml/2006/main">
              <a:ext uri="{FF2B5EF4-FFF2-40B4-BE49-F238E27FC236}">
                <a16:creationId xmlns:a16="http://schemas.microsoft.com/office/drawing/2014/main" id="{8CDF6746-1A63-4606-8730-B21D11EBB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600450"/>
            <a:ext cx="64770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При повреждении, загрязнении, утрате комплектности или работоспособности прекратите опасную работу.</a:t>
            </a:r>
          </a:p>
        </p:txBody>
      </p:sp>
      <p:sp>
        <p:nvSpPr>
          <p:cNvPr id="10" name="statement-side">
            <a:extLst xmlns:a="http://schemas.openxmlformats.org/drawingml/2006/main">
              <a:ext uri="{FF2B5EF4-FFF2-40B4-BE49-F238E27FC236}">
                <a16:creationId xmlns:a16="http://schemas.microsoft.com/office/drawing/2014/main" id="{CC9268B2-55F3-4E15-A4FC-8F1FE2D0E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209800"/>
            <a:ext cx="3352800" cy="37909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0B1F36"/>
          </a:solidFill>
          <a:ln xmlns:a="http://schemas.openxmlformats.org/drawingml/2006/main" w="9525">
            <a:solidFill>
              <a:srgbClr val="0B1F36"/>
            </a:solidFill>
            <a:prstDash val="solid"/>
          </a:ln>
        </p:spPr>
      </p:sp>
      <p:sp>
        <p:nvSpPr>
          <p:cNvPr id="11" name="statement-side-title">
            <a:extLst xmlns:a="http://schemas.openxmlformats.org/drawingml/2006/main">
              <a:ext uri="{FF2B5EF4-FFF2-40B4-BE49-F238E27FC236}">
                <a16:creationId xmlns:a16="http://schemas.microsoft.com/office/drawing/2014/main" id="{6C0AB23C-529C-4268-8096-3FD774315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476500"/>
            <a:ext cx="2743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Не ремонтировать самовольно</a:t>
            </a:r>
          </a:p>
        </p:txBody>
      </p:sp>
      <p:sp>
        <p:nvSpPr>
          <p:cNvPr id="12" name="statement-side-body">
            <a:extLst xmlns:a="http://schemas.openxmlformats.org/drawingml/2006/main">
              <a:ext uri="{FF2B5EF4-FFF2-40B4-BE49-F238E27FC236}">
                <a16:creationId xmlns:a16="http://schemas.microsoft.com/office/drawing/2014/main" id="{E69DC79E-DED9-46CE-B1E6-5A194D8AE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486150"/>
            <a:ext cx="27432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Верните средство и получите исправную замену по порядку работодателя.</a:t>
            </a:r>
          </a:p>
        </p:txBody>
      </p:sp>
    </p:spTree>
    <p:extLst>
      <p:ext uri="{BB962C8B-B14F-4D97-AF65-F5344CB8AC3E}">
        <p14:creationId xmlns:p14="http://schemas.microsoft.com/office/powerpoint/2010/main" val="190357696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FDDFE17-3E68-4BA6-8B19-FFA0485F4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D0A40A83-C873-4FA1-8AD9-DFCCA5A0C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Правильное применение средств индивидуальной защиты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C08D82B9-39D1-453E-A1D6-3B57C8F30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17a72032a14cb9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20BB5C7A-CB2F-4BD3-8364-C0111D073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ОШИБКИ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04FF13D-6653-457E-902F-3DDD4A28E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Привычка не заменяет проверку</a:t>
            </a:r>
          </a:p>
        </p:txBody>
      </p:sp>
      <p:sp>
        <p:nvSpPr>
          <p:cNvPr id="7" name="compare-1">
            <a:extLst xmlns:a="http://schemas.openxmlformats.org/drawingml/2006/main">
              <a:ext uri="{FF2B5EF4-FFF2-40B4-BE49-F238E27FC236}">
                <a16:creationId xmlns:a16="http://schemas.microsoft.com/office/drawing/2014/main" id="{8BA15AAF-26C2-4AB7-BABF-00B900A03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5334000" cy="3790950"/>
          </a:xfrm>
          <a:prstGeom xmlns:a="http://schemas.openxmlformats.org/drawingml/2006/main" prst="roundRect">
            <a:avLst>
              <a:gd name="adj" fmla="val 4020"/>
            </a:avLst>
          </a:prstGeom>
          <a:solidFill xmlns:a="http://schemas.openxmlformats.org/drawingml/2006/main">
            <a:srgbClr val="FFF1E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FB0346E-0C2C-4DF0-9FB9-076F40FC5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38400"/>
            <a:ext cx="4800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Опасная привычка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5749D28-0C18-4C74-A7F1-7776E3165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2B7DD97-5258-423F-AC3E-C7EE565CE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10515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Взять похожее СИЗ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84E1581-0E6F-4624-88AA-937806819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7190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22FA4E9-C53D-401B-A8B5-9A97F0BF6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77190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Пропустить осмотр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E86402-9B29-4EA3-8A1F-E803DD9DD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3865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BE8BC8-33BA-448E-A082-D55A8717E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43865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Подтянуть крепление в опасной зоне</a:t>
            </a:r>
          </a:p>
        </p:txBody>
      </p:sp>
      <p:sp>
        <p:nvSpPr>
          <p:cNvPr id="15" name="compare-2">
            <a:extLst xmlns:a="http://schemas.openxmlformats.org/drawingml/2006/main">
              <a:ext uri="{FF2B5EF4-FFF2-40B4-BE49-F238E27FC236}">
                <a16:creationId xmlns:a16="http://schemas.microsoft.com/office/drawing/2014/main" id="{32794376-D4B4-4DFF-9987-5B21C9BAE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209800"/>
            <a:ext cx="5334000" cy="3790950"/>
          </a:xfrm>
          <a:prstGeom xmlns:a="http://schemas.openxmlformats.org/drawingml/2006/main" prst="roundRect">
            <a:avLst>
              <a:gd name="adj" fmla="val 4020"/>
            </a:avLst>
          </a:prstGeom>
          <a:solidFill xmlns:a="http://schemas.openxmlformats.org/drawingml/2006/main">
            <a:srgbClr val="ECF9F4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9D6ACB3-EF69-420E-9114-70E27647E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438400"/>
            <a:ext cx="4800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Правильное действие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99C5D6E-2B7F-4ACD-AC82-24D221100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10515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961DC1-6E3A-41B9-8871-1521AB302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10515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Применить назначенную модель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08CD262-5F20-4F39-90E5-AA9FDDBA9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77190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60AAFA9-97D8-469A-B5DD-B4F2F13A6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77190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Проверить до начала работы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701D8C9-983D-4004-BCFA-272EDA441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43865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1F24382-C920-464D-9B17-F8D88D59C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43865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Выйти в безопасное место</a:t>
            </a:r>
          </a:p>
        </p:txBody>
      </p:sp>
    </p:spTree>
    <p:extLst>
      <p:ext uri="{BB962C8B-B14F-4D97-AF65-F5344CB8AC3E}">
        <p14:creationId xmlns:p14="http://schemas.microsoft.com/office/powerpoint/2010/main" val="141872259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113A455-863C-4ECF-98AB-3B2BD9D70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63AFF2B8-4408-4A07-A59C-1C0365832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Правильное применение средств индивидуальной защиты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24CD6C7F-2633-40A2-971C-66F98B4E3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868fc4e01f46c9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C26C0DD1-414D-4268-B25C-EFF14D4A5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ПРАКТИКА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D54EF8E-3B02-4C9C-9DB1-CBBEFC3A6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579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Навык подтверждается самостоятельным действием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65AB439E-DF03-4BC1-9FE3-BF5505D69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Ответы на вопросы дополняются практикой на фактически выдаваемом средстве.</a:t>
            </a:r>
          </a:p>
        </p:txBody>
      </p:sp>
      <p:sp>
        <p:nvSpPr>
          <p:cNvPr id="8" name="check-row-1-1">
            <a:extLst xmlns:a="http://schemas.openxmlformats.org/drawingml/2006/main">
              <a:ext uri="{FF2B5EF4-FFF2-40B4-BE49-F238E27FC236}">
                <a16:creationId xmlns:a16="http://schemas.microsoft.com/office/drawing/2014/main" id="{023260D0-7191-48D0-B696-46EE80216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check-marker-1-1">
            <a:extLst xmlns:a="http://schemas.openxmlformats.org/drawingml/2006/main">
              <a:ext uri="{FF2B5EF4-FFF2-40B4-BE49-F238E27FC236}">
                <a16:creationId xmlns:a16="http://schemas.microsoft.com/office/drawing/2014/main" id="{30F937E3-1233-42B3-8206-667F86AB4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19D50E4-3607-4E79-96D6-D3819959E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check-label-1-1">
            <a:extLst xmlns:a="http://schemas.openxmlformats.org/drawingml/2006/main">
              <a:ext uri="{FF2B5EF4-FFF2-40B4-BE49-F238E27FC236}">
                <a16:creationId xmlns:a16="http://schemas.microsoft.com/office/drawing/2014/main" id="{15B8D67A-E4A5-42E1-B82B-589B0087F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Выбрать СИЗ для задания</a:t>
            </a:r>
          </a:p>
        </p:txBody>
      </p:sp>
      <p:sp>
        <p:nvSpPr>
          <p:cNvPr id="12" name="check-row-1-2">
            <a:extLst xmlns:a="http://schemas.openxmlformats.org/drawingml/2006/main">
              <a:ext uri="{FF2B5EF4-FFF2-40B4-BE49-F238E27FC236}">
                <a16:creationId xmlns:a16="http://schemas.microsoft.com/office/drawing/2014/main" id="{AD0611DC-B8EB-41CF-A022-17F1F3DC8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heck-marker-1-2">
            <a:extLst xmlns:a="http://schemas.openxmlformats.org/drawingml/2006/main">
              <a:ext uri="{FF2B5EF4-FFF2-40B4-BE49-F238E27FC236}">
                <a16:creationId xmlns:a16="http://schemas.microsoft.com/office/drawing/2014/main" id="{046D4793-CE69-43BE-8550-8F5456EBB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DBD5B63-5C1B-4387-8683-C60B9C81C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check-label-1-2">
            <a:extLst xmlns:a="http://schemas.openxmlformats.org/drawingml/2006/main">
              <a:ext uri="{FF2B5EF4-FFF2-40B4-BE49-F238E27FC236}">
                <a16:creationId xmlns:a16="http://schemas.microsoft.com/office/drawing/2014/main" id="{5082451D-9AC5-4F5D-BED4-CC4151FE3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Назвать опасность и предел защиты</a:t>
            </a:r>
          </a:p>
        </p:txBody>
      </p:sp>
      <p:sp>
        <p:nvSpPr>
          <p:cNvPr id="16" name="check-row-1-3">
            <a:extLst xmlns:a="http://schemas.openxmlformats.org/drawingml/2006/main">
              <a:ext uri="{FF2B5EF4-FFF2-40B4-BE49-F238E27FC236}">
                <a16:creationId xmlns:a16="http://schemas.microsoft.com/office/drawing/2014/main" id="{BEDCF6A7-406E-4BB2-95C6-32A9C87AF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check-marker-1-3">
            <a:extLst xmlns:a="http://schemas.openxmlformats.org/drawingml/2006/main">
              <a:ext uri="{FF2B5EF4-FFF2-40B4-BE49-F238E27FC236}">
                <a16:creationId xmlns:a16="http://schemas.microsoft.com/office/drawing/2014/main" id="{80EE4FE6-014B-47A4-B488-657D12FAD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5C5A24C-0BB9-4181-AAE6-EA4B4D19D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check-label-1-3">
            <a:extLst xmlns:a="http://schemas.openxmlformats.org/drawingml/2006/main">
              <a:ext uri="{FF2B5EF4-FFF2-40B4-BE49-F238E27FC236}">
                <a16:creationId xmlns:a16="http://schemas.microsoft.com/office/drawing/2014/main" id="{3CE13557-84E2-44EB-87C4-A21525866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Осмотреть и найти дефект</a:t>
            </a:r>
          </a:p>
        </p:txBody>
      </p:sp>
      <p:sp>
        <p:nvSpPr>
          <p:cNvPr id="20" name="check-row-2-1">
            <a:extLst xmlns:a="http://schemas.openxmlformats.org/drawingml/2006/main">
              <a:ext uri="{FF2B5EF4-FFF2-40B4-BE49-F238E27FC236}">
                <a16:creationId xmlns:a16="http://schemas.microsoft.com/office/drawing/2014/main" id="{36360B60-5953-469B-AF34-4A011610F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check-marker-2-1">
            <a:extLst xmlns:a="http://schemas.openxmlformats.org/drawingml/2006/main">
              <a:ext uri="{FF2B5EF4-FFF2-40B4-BE49-F238E27FC236}">
                <a16:creationId xmlns:a16="http://schemas.microsoft.com/office/drawing/2014/main" id="{1A52FE0E-9D85-4975-A075-BF9E9551A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EAA72E9-D1D4-45DD-A0F4-967A1DA4C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check-label-2-1">
            <a:extLst xmlns:a="http://schemas.openxmlformats.org/drawingml/2006/main">
              <a:ext uri="{FF2B5EF4-FFF2-40B4-BE49-F238E27FC236}">
                <a16:creationId xmlns:a16="http://schemas.microsoft.com/office/drawing/2014/main" id="{F9BEBEDD-F664-4554-B15A-7A51EE8FD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Надеть и отрегулировать</a:t>
            </a:r>
          </a:p>
        </p:txBody>
      </p:sp>
      <p:sp>
        <p:nvSpPr>
          <p:cNvPr id="24" name="check-row-2-2">
            <a:extLst xmlns:a="http://schemas.openxmlformats.org/drawingml/2006/main">
              <a:ext uri="{FF2B5EF4-FFF2-40B4-BE49-F238E27FC236}">
                <a16:creationId xmlns:a16="http://schemas.microsoft.com/office/drawing/2014/main" id="{B0511678-702F-484D-AF97-5B134AEEE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check-marker-2-2">
            <a:extLst xmlns:a="http://schemas.openxmlformats.org/drawingml/2006/main">
              <a:ext uri="{FF2B5EF4-FFF2-40B4-BE49-F238E27FC236}">
                <a16:creationId xmlns:a16="http://schemas.microsoft.com/office/drawing/2014/main" id="{84DBB18B-B4DD-46EE-B4E0-9DC6E61F4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9B706F6-5E6F-4779-AFE8-112B8EC50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check-label-2-2">
            <a:extLst xmlns:a="http://schemas.openxmlformats.org/drawingml/2006/main">
              <a:ext uri="{FF2B5EF4-FFF2-40B4-BE49-F238E27FC236}">
                <a16:creationId xmlns:a16="http://schemas.microsoft.com/office/drawing/2014/main" id="{CC8AA352-A0B3-46E8-85AF-7F51A06CF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Безопасно снять</a:t>
            </a:r>
          </a:p>
        </p:txBody>
      </p:sp>
      <p:sp>
        <p:nvSpPr>
          <p:cNvPr id="28" name="check-row-2-3">
            <a:extLst xmlns:a="http://schemas.openxmlformats.org/drawingml/2006/main">
              <a:ext uri="{FF2B5EF4-FFF2-40B4-BE49-F238E27FC236}">
                <a16:creationId xmlns:a16="http://schemas.microsoft.com/office/drawing/2014/main" id="{1B0A15D2-04BF-4DFA-8A1E-7E5CE4968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9" name="check-marker-2-3">
            <a:extLst xmlns:a="http://schemas.openxmlformats.org/drawingml/2006/main">
              <a:ext uri="{FF2B5EF4-FFF2-40B4-BE49-F238E27FC236}">
                <a16:creationId xmlns:a16="http://schemas.microsoft.com/office/drawing/2014/main" id="{82AAFC65-88CF-419F-BABA-801A67D8F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BA02186-07B0-47FB-B45E-3982085E6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1" name="check-label-2-3">
            <a:extLst xmlns:a="http://schemas.openxmlformats.org/drawingml/2006/main">
              <a:ext uri="{FF2B5EF4-FFF2-40B4-BE49-F238E27FC236}">
                <a16:creationId xmlns:a16="http://schemas.microsoft.com/office/drawing/2014/main" id="{E93EB930-533B-4157-8C79-BA1E7D7D7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Объяснить порядок сообщения и замены</a:t>
            </a:r>
          </a:p>
        </p:txBody>
      </p:sp>
    </p:spTree>
    <p:extLst>
      <p:ext uri="{BB962C8B-B14F-4D97-AF65-F5344CB8AC3E}">
        <p14:creationId xmlns:p14="http://schemas.microsoft.com/office/powerpoint/2010/main" val="152372684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DCC6801-3850-40A0-8747-D8F919483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570A977E-C010-4EE8-883F-B43157077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Правильное применение средств индивидуальной защиты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5274C79E-32F1-4DFE-9679-524D840E0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0fe25974bc4b58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5AFC4299-9D00-4144-BE23-D374EC591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ПРОВЕРКА ЗНАНИЙ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D5EEF2E-E541-4ACF-AF19-244A2F6D9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Ответьте применительно к своему СИЗ</a:t>
            </a:r>
          </a:p>
        </p:txBody>
      </p:sp>
      <p:sp>
        <p:nvSpPr>
          <p:cNvPr id="7" name="question-1">
            <a:extLst xmlns:a="http://schemas.openxmlformats.org/drawingml/2006/main">
              <a:ext uri="{FF2B5EF4-FFF2-40B4-BE49-F238E27FC236}">
                <a16:creationId xmlns:a16="http://schemas.microsoft.com/office/drawing/2014/main" id="{3D818A8A-5530-461C-A59D-D9AF314C0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85F12A-41AA-489C-9784-081D96CBF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43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1.</a:t>
            </a:r>
          </a:p>
        </p:txBody>
      </p:sp>
      <p:sp>
        <p:nvSpPr>
          <p:cNvPr id="9" name="question-text-1">
            <a:extLst xmlns:a="http://schemas.openxmlformats.org/drawingml/2006/main">
              <a:ext uri="{FF2B5EF4-FFF2-40B4-BE49-F238E27FC236}">
                <a16:creationId xmlns:a16="http://schemas.microsoft.com/office/drawing/2014/main" id="{EDD8A56C-CBEB-42B7-B428-3DC3A612E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305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От какой опасности оно защищает?</a:t>
            </a:r>
          </a:p>
        </p:txBody>
      </p:sp>
      <p:sp>
        <p:nvSpPr>
          <p:cNvPr id="10" name="question-2">
            <a:extLst xmlns:a="http://schemas.openxmlformats.org/drawingml/2006/main">
              <a:ext uri="{FF2B5EF4-FFF2-40B4-BE49-F238E27FC236}">
                <a16:creationId xmlns:a16="http://schemas.microsoft.com/office/drawing/2014/main" id="{80AE80B1-F7E7-46A7-A0B5-76A87949D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09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001AFC7-8A41-4D39-A8A2-DCC0D9FE4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343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2.</a:t>
            </a:r>
          </a:p>
        </p:txBody>
      </p:sp>
      <p:sp>
        <p:nvSpPr>
          <p:cNvPr id="12" name="question-text-2">
            <a:extLst xmlns:a="http://schemas.openxmlformats.org/drawingml/2006/main">
              <a:ext uri="{FF2B5EF4-FFF2-40B4-BE49-F238E27FC236}">
                <a16:creationId xmlns:a16="http://schemas.microsoft.com/office/drawing/2014/main" id="{01414A88-699E-4949-AB25-236AE8D53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305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Что проверить до применения?</a:t>
            </a:r>
          </a:p>
        </p:txBody>
      </p:sp>
      <p:sp>
        <p:nvSpPr>
          <p:cNvPr id="13" name="question-3">
            <a:extLst xmlns:a="http://schemas.openxmlformats.org/drawingml/2006/main">
              <a:ext uri="{FF2B5EF4-FFF2-40B4-BE49-F238E27FC236}">
                <a16:creationId xmlns:a16="http://schemas.microsoft.com/office/drawing/2014/main" id="{B9AD2A3A-54CF-4855-966E-0116EED37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623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F4F53FB-4B08-4481-A387-6C7DFF8B7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956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3.</a:t>
            </a:r>
          </a:p>
        </p:txBody>
      </p:sp>
      <p:sp>
        <p:nvSpPr>
          <p:cNvPr id="15" name="question-text-3">
            <a:extLst xmlns:a="http://schemas.openxmlformats.org/drawingml/2006/main">
              <a:ext uri="{FF2B5EF4-FFF2-40B4-BE49-F238E27FC236}">
                <a16:creationId xmlns:a16="http://schemas.microsoft.com/office/drawing/2014/main" id="{7B87083E-A01B-49E8-8293-9A4411D8D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2575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Как оценить посадку?</a:t>
            </a:r>
          </a:p>
        </p:txBody>
      </p:sp>
      <p:sp>
        <p:nvSpPr>
          <p:cNvPr id="16" name="question-4">
            <a:extLst xmlns:a="http://schemas.openxmlformats.org/drawingml/2006/main">
              <a:ext uri="{FF2B5EF4-FFF2-40B4-BE49-F238E27FC236}">
                <a16:creationId xmlns:a16="http://schemas.microsoft.com/office/drawing/2014/main" id="{787798F6-BACC-4CE3-8B46-CB8F24C85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1623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28A7553-67F9-42F7-B6EB-2009FEE28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2956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4.</a:t>
            </a:r>
          </a:p>
        </p:txBody>
      </p:sp>
      <p:sp>
        <p:nvSpPr>
          <p:cNvPr id="18" name="question-text-4">
            <a:extLst xmlns:a="http://schemas.openxmlformats.org/drawingml/2006/main">
              <a:ext uri="{FF2B5EF4-FFF2-40B4-BE49-F238E27FC236}">
                <a16:creationId xmlns:a16="http://schemas.microsoft.com/office/drawing/2014/main" id="{CBB0D337-7A0C-4431-AE1D-0BC537867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2575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Когда работу нужно прекратить?</a:t>
            </a:r>
          </a:p>
        </p:txBody>
      </p:sp>
      <p:sp>
        <p:nvSpPr>
          <p:cNvPr id="19" name="question-5">
            <a:extLst xmlns:a="http://schemas.openxmlformats.org/drawingml/2006/main">
              <a:ext uri="{FF2B5EF4-FFF2-40B4-BE49-F238E27FC236}">
                <a16:creationId xmlns:a16="http://schemas.microsoft.com/office/drawing/2014/main" id="{8F203338-0CAF-4F2B-BF64-3FBFB9919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14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2358B1F-6E22-4528-B1AE-37BD191E3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48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5.</a:t>
            </a:r>
          </a:p>
        </p:txBody>
      </p:sp>
      <p:sp>
        <p:nvSpPr>
          <p:cNvPr id="21" name="question-text-5">
            <a:extLst xmlns:a="http://schemas.openxmlformats.org/drawingml/2006/main">
              <a:ext uri="{FF2B5EF4-FFF2-40B4-BE49-F238E27FC236}">
                <a16:creationId xmlns:a16="http://schemas.microsoft.com/office/drawing/2014/main" id="{B67A2358-0D79-437A-A42E-29F01795C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210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Как безопасно снять средство?</a:t>
            </a:r>
          </a:p>
        </p:txBody>
      </p:sp>
      <p:sp>
        <p:nvSpPr>
          <p:cNvPr id="22" name="question-6">
            <a:extLst xmlns:a="http://schemas.openxmlformats.org/drawingml/2006/main">
              <a:ext uri="{FF2B5EF4-FFF2-40B4-BE49-F238E27FC236}">
                <a16:creationId xmlns:a16="http://schemas.microsoft.com/office/drawing/2014/main" id="{528BBE66-20E8-4A70-A72B-36DF38BF4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114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F4AB789-AACC-43AC-9341-F466CA025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248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6.</a:t>
            </a:r>
          </a:p>
        </p:txBody>
      </p:sp>
      <p:sp>
        <p:nvSpPr>
          <p:cNvPr id="24" name="question-text-6">
            <a:extLst xmlns:a="http://schemas.openxmlformats.org/drawingml/2006/main">
              <a:ext uri="{FF2B5EF4-FFF2-40B4-BE49-F238E27FC236}">
                <a16:creationId xmlns:a16="http://schemas.microsoft.com/office/drawing/2014/main" id="{441ACDFD-0196-4B23-9856-D066B0731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210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Кому сообщить о дефекте?</a:t>
            </a:r>
          </a:p>
        </p:txBody>
      </p:sp>
    </p:spTree>
    <p:extLst>
      <p:ext uri="{BB962C8B-B14F-4D97-AF65-F5344CB8AC3E}">
        <p14:creationId xmlns:p14="http://schemas.microsoft.com/office/powerpoint/2010/main" val="44982967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ECF5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1b7389230b4e47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2" name="close-title">
            <a:extLst xmlns:a="http://schemas.openxmlformats.org/drawingml/2006/main">
              <a:ext uri="{FF2B5EF4-FFF2-40B4-BE49-F238E27FC236}">
                <a16:creationId xmlns:a16="http://schemas.microsoft.com/office/drawing/2014/main" id="{25A5AD64-2E87-49CF-A33B-951B1824A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52550"/>
            <a:ext cx="7810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Полный цикл сохраняет защиту</a:t>
            </a:r>
          </a:p>
        </p:txBody>
      </p:sp>
      <p:sp>
        <p:nvSpPr>
          <p:cNvPr id="3" name="close-lead">
            <a:extLst xmlns:a="http://schemas.openxmlformats.org/drawingml/2006/main">
              <a:ext uri="{FF2B5EF4-FFF2-40B4-BE49-F238E27FC236}">
                <a16:creationId xmlns:a16="http://schemas.microsoft.com/office/drawing/2014/main" id="{1B1430D5-41DD-4F74-878E-AD62EA66A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8096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Выбор, осмотр, правильное применение, снятие и сообщение о дефекте одинаково важны.</a:t>
            </a:r>
          </a:p>
        </p:txBody>
      </p:sp>
      <p:sp>
        <p:nvSpPr>
          <p:cNvPr id="4" name="close-row-1">
            <a:extLst xmlns:a="http://schemas.openxmlformats.org/drawingml/2006/main">
              <a:ext uri="{FF2B5EF4-FFF2-40B4-BE49-F238E27FC236}">
                <a16:creationId xmlns:a16="http://schemas.microsoft.com/office/drawing/2014/main" id="{416044DD-F062-4BFE-8245-D9B4C70AB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05200"/>
            <a:ext cx="49530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912FD60-B2E7-4ECF-8678-B693E8D8C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6385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4E9E41C-B9E4-4528-9BF8-778EC1067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6385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F5A15D-9C1C-4441-A9A7-538DA05CC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58140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Связать СИЗ с опасностью</a:t>
            </a:r>
          </a:p>
        </p:txBody>
      </p:sp>
      <p:sp>
        <p:nvSpPr>
          <p:cNvPr id="8" name="close-row-2">
            <a:extLst xmlns:a="http://schemas.openxmlformats.org/drawingml/2006/main">
              <a:ext uri="{FF2B5EF4-FFF2-40B4-BE49-F238E27FC236}">
                <a16:creationId xmlns:a16="http://schemas.microsoft.com/office/drawing/2014/main" id="{8BE74115-FA0F-4E7D-BDFE-E941C2FD9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505200"/>
            <a:ext cx="49530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DF5E557-291F-4ABC-A365-2A540C583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6385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961E7C-8716-435B-A18D-9468273CE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6385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3F30BA-4A2E-43E3-B5E4-2C0954454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58140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Проверить до работы</a:t>
            </a:r>
          </a:p>
        </p:txBody>
      </p:sp>
      <p:sp>
        <p:nvSpPr>
          <p:cNvPr id="12" name="close-row-3">
            <a:extLst xmlns:a="http://schemas.openxmlformats.org/drawingml/2006/main">
              <a:ext uri="{FF2B5EF4-FFF2-40B4-BE49-F238E27FC236}">
                <a16:creationId xmlns:a16="http://schemas.microsoft.com/office/drawing/2014/main" id="{C5C3418B-6E58-4C91-AD03-1358ABAB6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24350"/>
            <a:ext cx="49530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3E2CD75-9BF7-49B4-BC70-379FC15AA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57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D4E9315-8C82-42F7-BEBA-B03016A80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57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24F908-C16C-430E-AB60-D6867E521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40055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Соблюдать посадку и ограничения</a:t>
            </a:r>
          </a:p>
        </p:txBody>
      </p:sp>
      <p:sp>
        <p:nvSpPr>
          <p:cNvPr id="16" name="close-row-4">
            <a:extLst xmlns:a="http://schemas.openxmlformats.org/drawingml/2006/main">
              <a:ext uri="{FF2B5EF4-FFF2-40B4-BE49-F238E27FC236}">
                <a16:creationId xmlns:a16="http://schemas.microsoft.com/office/drawing/2014/main" id="{FC7CB5F1-E4FA-4946-BF19-971DFF54F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324350"/>
            <a:ext cx="49530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829B5BE-7B8A-4536-8701-1BEA78657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457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8535C1B-5793-4F97-88A1-00EBE2C86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457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A7AF414-3F9A-43E7-8C98-DBB68DC41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40055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изменять конструкцию</a:t>
            </a:r>
          </a:p>
        </p:txBody>
      </p:sp>
      <p:sp>
        <p:nvSpPr>
          <p:cNvPr id="20" name="close-row-5">
            <a:extLst xmlns:a="http://schemas.openxmlformats.org/drawingml/2006/main">
              <a:ext uri="{FF2B5EF4-FFF2-40B4-BE49-F238E27FC236}">
                <a16:creationId xmlns:a16="http://schemas.microsoft.com/office/drawing/2014/main" id="{E92BAD9A-AAD4-4C52-AADB-C363EBC29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49530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14F89FB-4B43-4907-86FA-31A6A61E0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768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EB2BC31-D182-4ED3-B73B-2B85F23BB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768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6B8E88D-8F46-4459-BD7F-5CF891311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21970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Безопасно снять и вернуть</a:t>
            </a:r>
          </a:p>
        </p:txBody>
      </p:sp>
      <p:sp>
        <p:nvSpPr>
          <p:cNvPr id="24" name="close-row-6">
            <a:extLst xmlns:a="http://schemas.openxmlformats.org/drawingml/2006/main">
              <a:ext uri="{FF2B5EF4-FFF2-40B4-BE49-F238E27FC236}">
                <a16:creationId xmlns:a16="http://schemas.microsoft.com/office/drawing/2014/main" id="{5FF91C1E-CC47-4126-B700-A4BF13320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143500"/>
            <a:ext cx="49530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FDD490F-F7C7-42D6-9EAA-70BD38613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52768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2565546-D28E-4E46-A01D-D196ED26A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52768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F38A570-875C-4DA3-A83F-E85C6C900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21970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Сразу сообщить о дефекте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0397782-DF6F-4EDA-AE34-D19E9BE66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37376101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20BFA0B-D2A4-456B-A63D-1DA89D425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653BB990-AFDC-46A4-9563-B2315BA4C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Правильное применение средств индивидуальной защиты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A6389F17-717D-4A8F-8490-30885A7C5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d327ab12aa47df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55584524-A27C-4464-B296-3D7C5C4B4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СТАТИСТИКА / 2025 ГОД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A2ACE35-FE89-44D1-8FE8-6635E0352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Для 3,18% пострадавших причиной указано неприменение СИЗ</a:t>
            </a:r>
          </a:p>
        </p:txBody>
      </p:sp>
      <p:sp>
        <p:nvSpPr>
          <p:cNvPr id="7" name="statement-main">
            <a:extLst xmlns:a="http://schemas.openxmlformats.org/drawingml/2006/main">
              <a:ext uri="{FF2B5EF4-FFF2-40B4-BE49-F238E27FC236}">
                <a16:creationId xmlns:a16="http://schemas.microsoft.com/office/drawing/2014/main" id="{F50BB338-ABB0-456B-A992-941653692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72390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atement-big">
            <a:extLst xmlns:a="http://schemas.openxmlformats.org/drawingml/2006/main">
              <a:ext uri="{FF2B5EF4-FFF2-40B4-BE49-F238E27FC236}">
                <a16:creationId xmlns:a16="http://schemas.microsoft.com/office/drawing/2014/main" id="{C74D8260-50BD-43BA-827D-44ABC8EB3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914650"/>
            <a:ext cx="65913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661 ИЗ 20 806</a:t>
            </a:r>
          </a:p>
        </p:txBody>
      </p:sp>
      <p:sp>
        <p:nvSpPr>
          <p:cNvPr id="9" name="statement-body">
            <a:extLst xmlns:a="http://schemas.openxmlformats.org/drawingml/2006/main">
              <a:ext uri="{FF2B5EF4-FFF2-40B4-BE49-F238E27FC236}">
                <a16:creationId xmlns:a16="http://schemas.microsoft.com/office/drawing/2014/main" id="{ED6AFCC0-8DF8-47FB-B93A-11D51D7EF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38600"/>
            <a:ext cx="6477000" cy="1695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Это пострадавшие при несчастных случаях на производстве, а не число погибших.</a:t>
            </a:r>
          </a:p>
        </p:txBody>
      </p:sp>
      <p:sp>
        <p:nvSpPr>
          <p:cNvPr id="10" name="statement-side">
            <a:extLst xmlns:a="http://schemas.openxmlformats.org/drawingml/2006/main">
              <a:ext uri="{FF2B5EF4-FFF2-40B4-BE49-F238E27FC236}">
                <a16:creationId xmlns:a16="http://schemas.microsoft.com/office/drawing/2014/main" id="{F0A86249-5D01-4A7C-815F-DA4295A5C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647950"/>
            <a:ext cx="33528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0B1F36"/>
          </a:solidFill>
          <a:ln xmlns:a="http://schemas.openxmlformats.org/drawingml/2006/main" w="9525">
            <a:solidFill>
              <a:srgbClr val="0B1F36"/>
            </a:solidFill>
            <a:prstDash val="solid"/>
          </a:ln>
        </p:spPr>
      </p:sp>
      <p:sp>
        <p:nvSpPr>
          <p:cNvPr id="11" name="statement-side-title">
            <a:extLst xmlns:a="http://schemas.openxmlformats.org/drawingml/2006/main">
              <a:ext uri="{FF2B5EF4-FFF2-40B4-BE49-F238E27FC236}">
                <a16:creationId xmlns:a16="http://schemas.microsoft.com/office/drawing/2014/main" id="{AB674E8B-548E-44E8-801F-78357D2CE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914650"/>
            <a:ext cx="2743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3,18% от общего числа</a:t>
            </a:r>
          </a:p>
        </p:txBody>
      </p:sp>
      <p:sp>
        <p:nvSpPr>
          <p:cNvPr id="12" name="statement-side-body">
            <a:extLst xmlns:a="http://schemas.openxmlformats.org/drawingml/2006/main">
              <a:ext uri="{FF2B5EF4-FFF2-40B4-BE49-F238E27FC236}">
                <a16:creationId xmlns:a16="http://schemas.microsoft.com/office/drawing/2014/main" id="{5EAE01EA-4E3D-4BD0-9637-EC3AF54C8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924300"/>
            <a:ext cx="27432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Таблица Росстата не выделяет, сколько из этих случаев закончились смертью.</a:t>
            </a:r>
          </a:p>
        </p:txBody>
      </p:sp>
    </p:spTree>
    <p:extLst>
      <p:ext uri="{BB962C8B-B14F-4D97-AF65-F5344CB8AC3E}">
        <p14:creationId xmlns:p14="http://schemas.microsoft.com/office/powerpoint/2010/main" val="192437110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0C5BFB3-A661-4A0C-BCF7-19EB70216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7429BBE5-56FB-4BF5-B487-4E084000D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Правильное применение средств индивидуальной защиты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6B8B6254-EAF5-408C-ABBE-4B994264C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4d4e20857b4f1a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7144E09F-CA1E-4981-976E-D1F4535FE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ОБЕСПЕЧЕНИЕ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3ECBDD1-FD56-42B3-9864-6AA38BDDF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СИЗ выбирает и выдает работодатель</a:t>
            </a:r>
          </a:p>
        </p:txBody>
      </p:sp>
      <p:sp>
        <p:nvSpPr>
          <p:cNvPr id="7" name="card-1">
            <a:extLst xmlns:a="http://schemas.openxmlformats.org/drawingml/2006/main">
              <a:ext uri="{FF2B5EF4-FFF2-40B4-BE49-F238E27FC236}">
                <a16:creationId xmlns:a16="http://schemas.microsoft.com/office/drawing/2014/main" id="{2BC408D4-2430-4835-AFFE-9ED39106D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3505200" cy="37909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card-badge-1">
            <a:extLst xmlns:a="http://schemas.openxmlformats.org/drawingml/2006/main">
              <a:ext uri="{FF2B5EF4-FFF2-40B4-BE49-F238E27FC236}">
                <a16:creationId xmlns:a16="http://schemas.microsoft.com/office/drawing/2014/main" id="{124CF291-35C2-4E99-82DA-31AE8F779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47988EE-9CEA-47A2-B624-85906F129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card-title-1">
            <a:extLst xmlns:a="http://schemas.openxmlformats.org/drawingml/2006/main">
              <a:ext uri="{FF2B5EF4-FFF2-40B4-BE49-F238E27FC236}">
                <a16:creationId xmlns:a16="http://schemas.microsoft.com/office/drawing/2014/main" id="{4E212D8B-CA01-4586-96F4-E06C19716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36220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Опасности</a:t>
            </a:r>
          </a:p>
        </p:txBody>
      </p:sp>
      <p:sp>
        <p:nvSpPr>
          <p:cNvPr id="11" name="card-body-1">
            <a:extLst xmlns:a="http://schemas.openxmlformats.org/drawingml/2006/main">
              <a:ext uri="{FF2B5EF4-FFF2-40B4-BE49-F238E27FC236}">
                <a16:creationId xmlns:a16="http://schemas.microsoft.com/office/drawing/2014/main" id="{37D73423-F646-4507-A109-E2B00394A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67050"/>
            <a:ext cx="30099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Выбор основывается на рисках, условиях труда и характере выполняемой работы.</a:t>
            </a:r>
          </a:p>
        </p:txBody>
      </p:sp>
      <p:sp>
        <p:nvSpPr>
          <p:cNvPr id="12" name="card-2">
            <a:extLst xmlns:a="http://schemas.openxmlformats.org/drawingml/2006/main">
              <a:ext uri="{FF2B5EF4-FFF2-40B4-BE49-F238E27FC236}">
                <a16:creationId xmlns:a16="http://schemas.microsoft.com/office/drawing/2014/main" id="{C03BC786-DDB7-41D3-9CBA-7FD937A95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209800"/>
            <a:ext cx="3505200" cy="37909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ard-badge-2">
            <a:extLst xmlns:a="http://schemas.openxmlformats.org/drawingml/2006/main">
              <a:ext uri="{FF2B5EF4-FFF2-40B4-BE49-F238E27FC236}">
                <a16:creationId xmlns:a16="http://schemas.microsoft.com/office/drawing/2014/main" id="{9ABC3ED8-0E08-4521-9A98-CCDF90CA8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A91C560-E5B3-468A-8E22-6B38D55E9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card-title-2">
            <a:extLst xmlns:a="http://schemas.openxmlformats.org/drawingml/2006/main">
              <a:ext uri="{FF2B5EF4-FFF2-40B4-BE49-F238E27FC236}">
                <a16:creationId xmlns:a16="http://schemas.microsoft.com/office/drawing/2014/main" id="{40D4AD85-EEA2-40AE-AF89-4EFFFE2A0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36220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Комплект</a:t>
            </a:r>
          </a:p>
        </p:txBody>
      </p:sp>
      <p:sp>
        <p:nvSpPr>
          <p:cNvPr id="16" name="card-body-2">
            <a:extLst xmlns:a="http://schemas.openxmlformats.org/drawingml/2006/main">
              <a:ext uri="{FF2B5EF4-FFF2-40B4-BE49-F238E27FC236}">
                <a16:creationId xmlns:a16="http://schemas.microsoft.com/office/drawing/2014/main" id="{A884FD3D-1C01-4C02-8BA7-27642C28D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067050"/>
            <a:ext cx="30099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Работник получает совместимые средства нужного размера и назначения.</a:t>
            </a:r>
          </a:p>
        </p:txBody>
      </p:sp>
      <p:sp>
        <p:nvSpPr>
          <p:cNvPr id="17" name="card-3">
            <a:extLst xmlns:a="http://schemas.openxmlformats.org/drawingml/2006/main">
              <a:ext uri="{FF2B5EF4-FFF2-40B4-BE49-F238E27FC236}">
                <a16:creationId xmlns:a16="http://schemas.microsoft.com/office/drawing/2014/main" id="{2488CC62-3046-428D-A396-602063079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209800"/>
            <a:ext cx="3505200" cy="37909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card-badge-3">
            <a:extLst xmlns:a="http://schemas.openxmlformats.org/drawingml/2006/main">
              <a:ext uri="{FF2B5EF4-FFF2-40B4-BE49-F238E27FC236}">
                <a16:creationId xmlns:a16="http://schemas.microsoft.com/office/drawing/2014/main" id="{97A341F0-9CDC-48EC-B18E-4D43D727C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493918F-B7E6-4B84-B216-AC73C7957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card-title-3">
            <a:extLst xmlns:a="http://schemas.openxmlformats.org/drawingml/2006/main">
              <a:ext uri="{FF2B5EF4-FFF2-40B4-BE49-F238E27FC236}">
                <a16:creationId xmlns:a16="http://schemas.microsoft.com/office/drawing/2014/main" id="{F5327845-27F4-4210-94D4-FF9B7E2DE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6220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Обучение</a:t>
            </a:r>
          </a:p>
        </p:txBody>
      </p:sp>
      <p:sp>
        <p:nvSpPr>
          <p:cNvPr id="21" name="card-body-3">
            <a:extLst xmlns:a="http://schemas.openxmlformats.org/drawingml/2006/main">
              <a:ext uri="{FF2B5EF4-FFF2-40B4-BE49-F238E27FC236}">
                <a16:creationId xmlns:a16="http://schemas.microsoft.com/office/drawing/2014/main" id="{1DC6CDEA-6527-4961-B909-222FBC457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067050"/>
            <a:ext cx="30099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Способ применения, ограничения, осмотр и порядок замены должны быть понятны до работы.</a:t>
            </a:r>
          </a:p>
        </p:txBody>
      </p:sp>
    </p:spTree>
    <p:extLst>
      <p:ext uri="{BB962C8B-B14F-4D97-AF65-F5344CB8AC3E}">
        <p14:creationId xmlns:p14="http://schemas.microsoft.com/office/powerpoint/2010/main" val="8481935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94B71E3-4228-47E6-9048-13E6FA761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AB0F77EE-16EA-4E8D-93B4-DF3258413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Правильное применение средств индивидуальной защиты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42CA0793-28E7-4A0B-AD2A-EA8716585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0c6752f15449aa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08A4BCB8-66D2-4B5F-A005-A7D79C8BD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ВЫБОР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EF3002B-6AA3-4EBD-94CF-30902EEB7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Свяжите СИЗ с опасностью до применения</a:t>
            </a:r>
          </a:p>
        </p:txBody>
      </p:sp>
      <p:sp>
        <p:nvSpPr>
          <p:cNvPr id="7" name="step-1">
            <a:extLst xmlns:a="http://schemas.openxmlformats.org/drawingml/2006/main">
              <a:ext uri="{FF2B5EF4-FFF2-40B4-BE49-F238E27FC236}">
                <a16:creationId xmlns:a16="http://schemas.microsoft.com/office/drawing/2014/main" id="{8BC65F2D-52B5-42C0-8E3E-F9FCF9E3D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ep-badge-1">
            <a:extLst xmlns:a="http://schemas.openxmlformats.org/drawingml/2006/main">
              <a:ext uri="{FF2B5EF4-FFF2-40B4-BE49-F238E27FC236}">
                <a16:creationId xmlns:a16="http://schemas.microsoft.com/office/drawing/2014/main" id="{11C688F7-3109-411C-9433-2ABD2D357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0C19B9-328E-451F-827F-241CB7836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7BF887D1-AA29-4B08-85F2-DDAD1B083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Задание</a:t>
            </a:r>
          </a:p>
        </p:txBody>
      </p:sp>
      <p:sp>
        <p:nvSpPr>
          <p:cNvPr id="11" name="step-body-1">
            <a:extLst xmlns:a="http://schemas.openxmlformats.org/drawingml/2006/main">
              <a:ext uri="{FF2B5EF4-FFF2-40B4-BE49-F238E27FC236}">
                <a16:creationId xmlns:a16="http://schemas.microsoft.com/office/drawing/2014/main" id="{AE402C83-8CEE-4FED-8E51-510AC2943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Понять работу и условия выполнения.</a:t>
            </a:r>
          </a:p>
        </p:txBody>
      </p:sp>
      <p:sp>
        <p:nvSpPr>
          <p:cNvPr id="12" name="step-2">
            <a:extLst xmlns:a="http://schemas.openxmlformats.org/drawingml/2006/main">
              <a:ext uri="{FF2B5EF4-FFF2-40B4-BE49-F238E27FC236}">
                <a16:creationId xmlns:a16="http://schemas.microsoft.com/office/drawing/2014/main" id="{37001F3D-8E93-467E-895B-3847D49BE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5663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step-badge-2">
            <a:extLst xmlns:a="http://schemas.openxmlformats.org/drawingml/2006/main">
              <a:ext uri="{FF2B5EF4-FFF2-40B4-BE49-F238E27FC236}">
                <a16:creationId xmlns:a16="http://schemas.microsoft.com/office/drawing/2014/main" id="{4CCBE5A7-21D6-42FD-B968-308DB05E6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A1749DD-C669-481A-BFA1-5096E3793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866C0581-59D6-4C84-9ED9-9F9865AAE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Опасность</a:t>
            </a:r>
          </a:p>
        </p:txBody>
      </p:sp>
      <p:sp>
        <p:nvSpPr>
          <p:cNvPr id="16" name="step-body-2">
            <a:extLst xmlns:a="http://schemas.openxmlformats.org/drawingml/2006/main">
              <a:ext uri="{FF2B5EF4-FFF2-40B4-BE49-F238E27FC236}">
                <a16:creationId xmlns:a16="http://schemas.microsoft.com/office/drawing/2014/main" id="{D6FB9FA6-228A-4693-B3F5-F6AF83C7D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Определить, от чего требуется защита.</a:t>
            </a:r>
          </a:p>
        </p:txBody>
      </p:sp>
      <p:sp>
        <p:nvSpPr>
          <p:cNvPr id="17" name="step-3">
            <a:extLst xmlns:a="http://schemas.openxmlformats.org/drawingml/2006/main">
              <a:ext uri="{FF2B5EF4-FFF2-40B4-BE49-F238E27FC236}">
                <a16:creationId xmlns:a16="http://schemas.microsoft.com/office/drawing/2014/main" id="{A037BF69-09B4-47CA-BA93-5C1A77A5E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step-badge-3">
            <a:extLst xmlns:a="http://schemas.openxmlformats.org/drawingml/2006/main">
              <a:ext uri="{FF2B5EF4-FFF2-40B4-BE49-F238E27FC236}">
                <a16:creationId xmlns:a16="http://schemas.microsoft.com/office/drawing/2014/main" id="{72A0A7A8-3CA0-4494-9E24-D3BB18323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4CC9552-3302-4164-BE11-A1EE6EF39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step-title-3">
            <a:extLst xmlns:a="http://schemas.openxmlformats.org/drawingml/2006/main">
              <a:ext uri="{FF2B5EF4-FFF2-40B4-BE49-F238E27FC236}">
                <a16:creationId xmlns:a16="http://schemas.microsoft.com/office/drawing/2014/main" id="{C7FE6C85-04B4-4551-A695-3F673090B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Маркировка</a:t>
            </a:r>
          </a:p>
        </p:txBody>
      </p:sp>
      <p:sp>
        <p:nvSpPr>
          <p:cNvPr id="21" name="step-body-3">
            <a:extLst xmlns:a="http://schemas.openxmlformats.org/drawingml/2006/main">
              <a:ext uri="{FF2B5EF4-FFF2-40B4-BE49-F238E27FC236}">
                <a16:creationId xmlns:a16="http://schemas.microsoft.com/office/drawing/2014/main" id="{0B291B60-1C5A-4064-A63D-6A1AAD4BC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Проверить назначение и ограничения средства.</a:t>
            </a:r>
          </a:p>
        </p:txBody>
      </p:sp>
      <p:sp>
        <p:nvSpPr>
          <p:cNvPr id="22" name="step-4">
            <a:extLst xmlns:a="http://schemas.openxmlformats.org/drawingml/2006/main">
              <a:ext uri="{FF2B5EF4-FFF2-40B4-BE49-F238E27FC236}">
                <a16:creationId xmlns:a16="http://schemas.microsoft.com/office/drawing/2014/main" id="{B472EFB5-0B38-4C63-AFED-7AA56CC82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7788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step-badge-4">
            <a:extLst xmlns:a="http://schemas.openxmlformats.org/drawingml/2006/main">
              <a:ext uri="{FF2B5EF4-FFF2-40B4-BE49-F238E27FC236}">
                <a16:creationId xmlns:a16="http://schemas.microsoft.com/office/drawing/2014/main" id="{534F1C30-F6D9-42AB-B3CE-577331DBD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5733224-75A1-464F-BCA7-7294F6125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5" name="step-title-4">
            <a:extLst xmlns:a="http://schemas.openxmlformats.org/drawingml/2006/main">
              <a:ext uri="{FF2B5EF4-FFF2-40B4-BE49-F238E27FC236}">
                <a16:creationId xmlns:a16="http://schemas.microsoft.com/office/drawing/2014/main" id="{73256BB3-1E50-4359-B0DB-E9C3696C8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Совместимость</a:t>
            </a:r>
          </a:p>
        </p:txBody>
      </p:sp>
      <p:sp>
        <p:nvSpPr>
          <p:cNvPr id="26" name="step-body-4">
            <a:extLst xmlns:a="http://schemas.openxmlformats.org/drawingml/2006/main">
              <a:ext uri="{FF2B5EF4-FFF2-40B4-BE49-F238E27FC236}">
                <a16:creationId xmlns:a16="http://schemas.microsoft.com/office/drawing/2014/main" id="{901EAE5C-8985-497A-AD93-585BE6C3F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Убедиться, что комплект не мешает работе других СИЗ.</a:t>
            </a:r>
          </a:p>
        </p:txBody>
      </p:sp>
    </p:spTree>
    <p:extLst>
      <p:ext uri="{BB962C8B-B14F-4D97-AF65-F5344CB8AC3E}">
        <p14:creationId xmlns:p14="http://schemas.microsoft.com/office/powerpoint/2010/main" val="141984570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69BF6AC-FDED-404C-8388-2114AB200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F05B5768-6D4F-4461-AA87-576C529DD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Правильное применение средств индивидуальной защиты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6A7E72A7-4EB3-4477-9401-E48E240C6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c8ced2593e4dfc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61F15E2E-2C16-445F-BD71-B3493C1DD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ОСМОТР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699F8B7-D27F-427A-A427-DF319A428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Перед работой осмотрите каждое средство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43377A0B-48B2-47C2-BA27-B379B3846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Осмотр выполняется до входа в опасную зону.</a:t>
            </a:r>
          </a:p>
        </p:txBody>
      </p:sp>
      <p:sp>
        <p:nvSpPr>
          <p:cNvPr id="8" name="check-row-1-1">
            <a:extLst xmlns:a="http://schemas.openxmlformats.org/drawingml/2006/main">
              <a:ext uri="{FF2B5EF4-FFF2-40B4-BE49-F238E27FC236}">
                <a16:creationId xmlns:a16="http://schemas.microsoft.com/office/drawing/2014/main" id="{7846836B-7F60-4C48-BF8F-DB312CE59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check-marker-1-1">
            <a:extLst xmlns:a="http://schemas.openxmlformats.org/drawingml/2006/main">
              <a:ext uri="{FF2B5EF4-FFF2-40B4-BE49-F238E27FC236}">
                <a16:creationId xmlns:a16="http://schemas.microsoft.com/office/drawing/2014/main" id="{83242007-0D57-4FD8-9E9E-B50B34301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BFEF538-5846-452C-A7B4-8008FE8F8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check-label-1-1">
            <a:extLst xmlns:a="http://schemas.openxmlformats.org/drawingml/2006/main">
              <a:ext uri="{FF2B5EF4-FFF2-40B4-BE49-F238E27FC236}">
                <a16:creationId xmlns:a16="http://schemas.microsoft.com/office/drawing/2014/main" id="{DD7A3D9B-C0A9-4B92-B1C7-8E180F32E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Корпус, ткань, швы и защитные элементы целы</a:t>
            </a:r>
          </a:p>
        </p:txBody>
      </p:sp>
      <p:sp>
        <p:nvSpPr>
          <p:cNvPr id="12" name="check-row-1-2">
            <a:extLst xmlns:a="http://schemas.openxmlformats.org/drawingml/2006/main">
              <a:ext uri="{FF2B5EF4-FFF2-40B4-BE49-F238E27FC236}">
                <a16:creationId xmlns:a16="http://schemas.microsoft.com/office/drawing/2014/main" id="{7E787F26-E2D8-4D54-90E1-FC6E75601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heck-marker-1-2">
            <a:extLst xmlns:a="http://schemas.openxmlformats.org/drawingml/2006/main">
              <a:ext uri="{FF2B5EF4-FFF2-40B4-BE49-F238E27FC236}">
                <a16:creationId xmlns:a16="http://schemas.microsoft.com/office/drawing/2014/main" id="{A890B02B-C432-42F1-9B3B-5B3F7C90B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33BD916-6A56-4AAB-997E-2C86192AD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check-label-1-2">
            <a:extLst xmlns:a="http://schemas.openxmlformats.org/drawingml/2006/main">
              <a:ext uri="{FF2B5EF4-FFF2-40B4-BE49-F238E27FC236}">
                <a16:creationId xmlns:a16="http://schemas.microsoft.com/office/drawing/2014/main" id="{7B0EACFC-4C03-4E1B-94BD-CFC257C9E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Крепления и регулировки комплектны</a:t>
            </a:r>
          </a:p>
        </p:txBody>
      </p:sp>
      <p:sp>
        <p:nvSpPr>
          <p:cNvPr id="16" name="check-row-1-3">
            <a:extLst xmlns:a="http://schemas.openxmlformats.org/drawingml/2006/main">
              <a:ext uri="{FF2B5EF4-FFF2-40B4-BE49-F238E27FC236}">
                <a16:creationId xmlns:a16="http://schemas.microsoft.com/office/drawing/2014/main" id="{2585474C-6D4F-42A3-9FC9-1DA79E85F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check-marker-1-3">
            <a:extLst xmlns:a="http://schemas.openxmlformats.org/drawingml/2006/main">
              <a:ext uri="{FF2B5EF4-FFF2-40B4-BE49-F238E27FC236}">
                <a16:creationId xmlns:a16="http://schemas.microsoft.com/office/drawing/2014/main" id="{6E04766D-34AE-44B5-9903-DD6117157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741156A-2DBC-4B4E-98EA-5084DAC9F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check-label-1-3">
            <a:extLst xmlns:a="http://schemas.openxmlformats.org/drawingml/2006/main">
              <a:ext uri="{FF2B5EF4-FFF2-40B4-BE49-F238E27FC236}">
                <a16:creationId xmlns:a16="http://schemas.microsoft.com/office/drawing/2014/main" id="{EFF67C2F-8F90-422E-AD62-0CAF3C913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Маркировка и срок эксплуатации читаемы</a:t>
            </a:r>
          </a:p>
        </p:txBody>
      </p:sp>
      <p:sp>
        <p:nvSpPr>
          <p:cNvPr id="20" name="check-row-2-1">
            <a:extLst xmlns:a="http://schemas.openxmlformats.org/drawingml/2006/main">
              <a:ext uri="{FF2B5EF4-FFF2-40B4-BE49-F238E27FC236}">
                <a16:creationId xmlns:a16="http://schemas.microsoft.com/office/drawing/2014/main" id="{9762AF21-5CD1-4837-9069-29FC72CCC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check-marker-2-1">
            <a:extLst xmlns:a="http://schemas.openxmlformats.org/drawingml/2006/main">
              <a:ext uri="{FF2B5EF4-FFF2-40B4-BE49-F238E27FC236}">
                <a16:creationId xmlns:a16="http://schemas.microsoft.com/office/drawing/2014/main" id="{4CFC9720-C794-4297-B7A8-CA7CEC927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007463E-5EFC-47A6-85C9-5E1486B64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check-label-2-1">
            <a:extLst xmlns:a="http://schemas.openxmlformats.org/drawingml/2006/main">
              <a:ext uri="{FF2B5EF4-FFF2-40B4-BE49-F238E27FC236}">
                <a16:creationId xmlns:a16="http://schemas.microsoft.com/office/drawing/2014/main" id="{8DC037DE-581F-4034-9FE1-C3300C195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Нет опасного загрязнения</a:t>
            </a:r>
          </a:p>
        </p:txBody>
      </p:sp>
      <p:sp>
        <p:nvSpPr>
          <p:cNvPr id="24" name="check-row-2-2">
            <a:extLst xmlns:a="http://schemas.openxmlformats.org/drawingml/2006/main">
              <a:ext uri="{FF2B5EF4-FFF2-40B4-BE49-F238E27FC236}">
                <a16:creationId xmlns:a16="http://schemas.microsoft.com/office/drawing/2014/main" id="{E0E0EFC2-0C62-4012-830B-AAC1F040B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check-marker-2-2">
            <a:extLst xmlns:a="http://schemas.openxmlformats.org/drawingml/2006/main">
              <a:ext uri="{FF2B5EF4-FFF2-40B4-BE49-F238E27FC236}">
                <a16:creationId xmlns:a16="http://schemas.microsoft.com/office/drawing/2014/main" id="{7DAB1B38-FD59-4B9F-A43A-C99853BC7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7AFFFFF-FA70-4D49-9E49-F14D908B9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check-label-2-2">
            <a:extLst xmlns:a="http://schemas.openxmlformats.org/drawingml/2006/main">
              <a:ext uri="{FF2B5EF4-FFF2-40B4-BE49-F238E27FC236}">
                <a16:creationId xmlns:a16="http://schemas.microsoft.com/office/drawing/2014/main" id="{AC550D41-B447-4852-AC75-3A825E80F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Размер и посадка подходят</a:t>
            </a:r>
          </a:p>
        </p:txBody>
      </p:sp>
      <p:sp>
        <p:nvSpPr>
          <p:cNvPr id="28" name="check-row-2-3">
            <a:extLst xmlns:a="http://schemas.openxmlformats.org/drawingml/2006/main">
              <a:ext uri="{FF2B5EF4-FFF2-40B4-BE49-F238E27FC236}">
                <a16:creationId xmlns:a16="http://schemas.microsoft.com/office/drawing/2014/main" id="{197A1AA8-C8DC-499F-9F6C-5D2012151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9" name="check-marker-2-3">
            <a:extLst xmlns:a="http://schemas.openxmlformats.org/drawingml/2006/main">
              <a:ext uri="{FF2B5EF4-FFF2-40B4-BE49-F238E27FC236}">
                <a16:creationId xmlns:a16="http://schemas.microsoft.com/office/drawing/2014/main" id="{87CAB807-6279-4E9C-B015-055B627E3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A82EEB2-8D1F-4CC1-803D-B7B86DF19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1" name="check-label-2-3">
            <a:extLst xmlns:a="http://schemas.openxmlformats.org/drawingml/2006/main">
              <a:ext uri="{FF2B5EF4-FFF2-40B4-BE49-F238E27FC236}">
                <a16:creationId xmlns:a16="http://schemas.microsoft.com/office/drawing/2014/main" id="{4E364B65-DD17-4248-AA5F-E1C466881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Работоспособность проверена по инструкции</a:t>
            </a:r>
          </a:p>
        </p:txBody>
      </p:sp>
    </p:spTree>
    <p:extLst>
      <p:ext uri="{BB962C8B-B14F-4D97-AF65-F5344CB8AC3E}">
        <p14:creationId xmlns:p14="http://schemas.microsoft.com/office/powerpoint/2010/main" val="50355164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FE1C3E9-0345-4A23-AC42-388139CF1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DA2F3810-101B-48CD-9816-4D2DDEA38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Правильное применение средств индивидуальной защиты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EA8927BC-BF51-44D2-BC3C-9BA5C346D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3e8d8aa65648f0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498237C7-37AB-4EC9-8E99-73BA80B9B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ГОЛОВА И ОРГАНЫ ЧУВСТВ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4DF0E9A-12FB-4D1D-9293-66B5BCACA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388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Защита должна соответствовать виду воздействия</a:t>
            </a:r>
          </a:p>
        </p:txBody>
      </p:sp>
      <p:sp>
        <p:nvSpPr>
          <p:cNvPr id="7" name="card-1">
            <a:extLst xmlns:a="http://schemas.openxmlformats.org/drawingml/2006/main">
              <a:ext uri="{FF2B5EF4-FFF2-40B4-BE49-F238E27FC236}">
                <a16:creationId xmlns:a16="http://schemas.microsoft.com/office/drawing/2014/main" id="{CD0863C1-E295-44B9-B94A-1DC181E08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3505200" cy="37909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card-badge-1">
            <a:extLst xmlns:a="http://schemas.openxmlformats.org/drawingml/2006/main">
              <a:ext uri="{FF2B5EF4-FFF2-40B4-BE49-F238E27FC236}">
                <a16:creationId xmlns:a16="http://schemas.microsoft.com/office/drawing/2014/main" id="{1E1146F0-EC1E-48B6-9503-558504BCD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755A49-45B0-44E9-846F-E713447F8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card-title-1">
            <a:extLst xmlns:a="http://schemas.openxmlformats.org/drawingml/2006/main">
              <a:ext uri="{FF2B5EF4-FFF2-40B4-BE49-F238E27FC236}">
                <a16:creationId xmlns:a16="http://schemas.microsoft.com/office/drawing/2014/main" id="{1D80568B-4F3F-4967-AA64-83F9F7C6B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36220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Голова</a:t>
            </a:r>
          </a:p>
        </p:txBody>
      </p:sp>
      <p:sp>
        <p:nvSpPr>
          <p:cNvPr id="11" name="card-body-1">
            <a:extLst xmlns:a="http://schemas.openxmlformats.org/drawingml/2006/main">
              <a:ext uri="{FF2B5EF4-FFF2-40B4-BE49-F238E27FC236}">
                <a16:creationId xmlns:a16="http://schemas.microsoft.com/office/drawing/2014/main" id="{4EEC9AE9-2863-44B7-BD0F-E4D34C358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67050"/>
            <a:ext cx="30099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Каска защищает только в пределах назначения и при исправном корпусе, подвеске и подбородочном ремне.</a:t>
            </a:r>
          </a:p>
        </p:txBody>
      </p:sp>
      <p:sp>
        <p:nvSpPr>
          <p:cNvPr id="12" name="card-2">
            <a:extLst xmlns:a="http://schemas.openxmlformats.org/drawingml/2006/main">
              <a:ext uri="{FF2B5EF4-FFF2-40B4-BE49-F238E27FC236}">
                <a16:creationId xmlns:a16="http://schemas.microsoft.com/office/drawing/2014/main" id="{4ECBC7FE-B535-45AB-AE6B-5F594D661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209800"/>
            <a:ext cx="3505200" cy="37909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ard-badge-2">
            <a:extLst xmlns:a="http://schemas.openxmlformats.org/drawingml/2006/main">
              <a:ext uri="{FF2B5EF4-FFF2-40B4-BE49-F238E27FC236}">
                <a16:creationId xmlns:a16="http://schemas.microsoft.com/office/drawing/2014/main" id="{8E58DA04-D32F-4992-8B89-575788496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0FB208-4B77-4418-962B-78B475A2D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card-title-2">
            <a:extLst xmlns:a="http://schemas.openxmlformats.org/drawingml/2006/main">
              <a:ext uri="{FF2B5EF4-FFF2-40B4-BE49-F238E27FC236}">
                <a16:creationId xmlns:a16="http://schemas.microsoft.com/office/drawing/2014/main" id="{7132D885-A1E5-4565-97F7-00C1C15D6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36220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Глаза и лицо</a:t>
            </a:r>
          </a:p>
        </p:txBody>
      </p:sp>
      <p:sp>
        <p:nvSpPr>
          <p:cNvPr id="16" name="card-body-2">
            <a:extLst xmlns:a="http://schemas.openxmlformats.org/drawingml/2006/main">
              <a:ext uri="{FF2B5EF4-FFF2-40B4-BE49-F238E27FC236}">
                <a16:creationId xmlns:a16="http://schemas.microsoft.com/office/drawing/2014/main" id="{F8E2BCDE-26B0-44E4-9183-710089C75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067050"/>
            <a:ext cx="30099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Очки или щиток выбираются по частицам, брызгам, излучению и совместимости с другими СИЗ.</a:t>
            </a:r>
          </a:p>
        </p:txBody>
      </p:sp>
      <p:sp>
        <p:nvSpPr>
          <p:cNvPr id="17" name="card-3">
            <a:extLst xmlns:a="http://schemas.openxmlformats.org/drawingml/2006/main">
              <a:ext uri="{FF2B5EF4-FFF2-40B4-BE49-F238E27FC236}">
                <a16:creationId xmlns:a16="http://schemas.microsoft.com/office/drawing/2014/main" id="{3BCAA151-74CD-4628-A766-47AE15E4A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209800"/>
            <a:ext cx="3505200" cy="37909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card-badge-3">
            <a:extLst xmlns:a="http://schemas.openxmlformats.org/drawingml/2006/main">
              <a:ext uri="{FF2B5EF4-FFF2-40B4-BE49-F238E27FC236}">
                <a16:creationId xmlns:a16="http://schemas.microsoft.com/office/drawing/2014/main" id="{FDAD70A7-0146-427D-A13E-B2E23DCFA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0BBD7E5-CC11-4F00-9921-0EC288DF0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card-title-3">
            <a:extLst xmlns:a="http://schemas.openxmlformats.org/drawingml/2006/main">
              <a:ext uri="{FF2B5EF4-FFF2-40B4-BE49-F238E27FC236}">
                <a16:creationId xmlns:a16="http://schemas.microsoft.com/office/drawing/2014/main" id="{0D16B46B-C514-47D0-92C4-49FF84692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6220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Слух</a:t>
            </a:r>
          </a:p>
        </p:txBody>
      </p:sp>
      <p:sp>
        <p:nvSpPr>
          <p:cNvPr id="21" name="card-body-3">
            <a:extLst xmlns:a="http://schemas.openxmlformats.org/drawingml/2006/main">
              <a:ext uri="{FF2B5EF4-FFF2-40B4-BE49-F238E27FC236}">
                <a16:creationId xmlns:a16="http://schemas.microsoft.com/office/drawing/2014/main" id="{96C19954-61FC-41A5-90FD-E6A2BD974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067050"/>
            <a:ext cx="30099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Наушники или вкладыши применяются в установленной зоне и должны обеспечивать правильную посадку.</a:t>
            </a:r>
          </a:p>
        </p:txBody>
      </p:sp>
    </p:spTree>
    <p:extLst>
      <p:ext uri="{BB962C8B-B14F-4D97-AF65-F5344CB8AC3E}">
        <p14:creationId xmlns:p14="http://schemas.microsoft.com/office/powerpoint/2010/main" val="750120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CF69AFF-E214-4B88-A740-A236117CA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E638627D-2B92-49CF-86B2-DA7CF74D4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Правильное применение средств индивидуальной защиты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0E61D517-5520-4726-888D-B0F881D7C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f22499b8ab4fc3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2FFAEF75-4CF0-45A9-B991-B93A1D69C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ТЕЛО И КОНЕЧНОСТИ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4555576-182A-48A3-965E-99E474F03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Размер и совместимость сохраняют защитные свойства</a:t>
            </a:r>
          </a:p>
        </p:txBody>
      </p:sp>
      <p:sp>
        <p:nvSpPr>
          <p:cNvPr id="7" name="card-1">
            <a:extLst xmlns:a="http://schemas.openxmlformats.org/drawingml/2006/main">
              <a:ext uri="{FF2B5EF4-FFF2-40B4-BE49-F238E27FC236}">
                <a16:creationId xmlns:a16="http://schemas.microsoft.com/office/drawing/2014/main" id="{12BAAFA3-2154-49B1-B0C6-DED85C20B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35052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card-badge-1">
            <a:extLst xmlns:a="http://schemas.openxmlformats.org/drawingml/2006/main">
              <a:ext uri="{FF2B5EF4-FFF2-40B4-BE49-F238E27FC236}">
                <a16:creationId xmlns:a16="http://schemas.microsoft.com/office/drawing/2014/main" id="{E70DC035-5455-4065-8665-9DB2F6A45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3370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57A7AC-0248-4EDA-903B-A75BAE9BC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3370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card-title-1">
            <a:extLst xmlns:a="http://schemas.openxmlformats.org/drawingml/2006/main">
              <a:ext uri="{FF2B5EF4-FFF2-40B4-BE49-F238E27FC236}">
                <a16:creationId xmlns:a16="http://schemas.microsoft.com/office/drawing/2014/main" id="{44F7B952-55BD-4ED8-BC81-BB2904553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80035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Руки</a:t>
            </a:r>
          </a:p>
        </p:txBody>
      </p:sp>
      <p:sp>
        <p:nvSpPr>
          <p:cNvPr id="11" name="card-body-1">
            <a:extLst xmlns:a="http://schemas.openxmlformats.org/drawingml/2006/main">
              <a:ext uri="{FF2B5EF4-FFF2-40B4-BE49-F238E27FC236}">
                <a16:creationId xmlns:a16="http://schemas.microsoft.com/office/drawing/2014/main" id="{9B6E5FAC-9BDF-49C1-B8EA-0195C4350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05200"/>
            <a:ext cx="3009900" cy="2324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Перчатки выбираются по механической, химической, температурной или другой опасности.</a:t>
            </a:r>
          </a:p>
        </p:txBody>
      </p:sp>
      <p:sp>
        <p:nvSpPr>
          <p:cNvPr id="12" name="card-2">
            <a:extLst xmlns:a="http://schemas.openxmlformats.org/drawingml/2006/main">
              <a:ext uri="{FF2B5EF4-FFF2-40B4-BE49-F238E27FC236}">
                <a16:creationId xmlns:a16="http://schemas.microsoft.com/office/drawing/2014/main" id="{2057DFB2-79CC-4CFD-9CCC-E6D9017AB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647950"/>
            <a:ext cx="35052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ard-badge-2">
            <a:extLst xmlns:a="http://schemas.openxmlformats.org/drawingml/2006/main">
              <a:ext uri="{FF2B5EF4-FFF2-40B4-BE49-F238E27FC236}">
                <a16:creationId xmlns:a16="http://schemas.microsoft.com/office/drawing/2014/main" id="{3F4A0E26-10C8-4765-B00F-297E79AFD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93370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11F1A9A-56C9-42D7-AC72-D70D8D74B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93370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card-title-2">
            <a:extLst xmlns:a="http://schemas.openxmlformats.org/drawingml/2006/main">
              <a:ext uri="{FF2B5EF4-FFF2-40B4-BE49-F238E27FC236}">
                <a16:creationId xmlns:a16="http://schemas.microsoft.com/office/drawing/2014/main" id="{27EA610B-315A-451B-BF23-882A93008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80035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Ноги</a:t>
            </a:r>
          </a:p>
        </p:txBody>
      </p:sp>
      <p:sp>
        <p:nvSpPr>
          <p:cNvPr id="16" name="card-body-2">
            <a:extLst xmlns:a="http://schemas.openxmlformats.org/drawingml/2006/main">
              <a:ext uri="{FF2B5EF4-FFF2-40B4-BE49-F238E27FC236}">
                <a16:creationId xmlns:a16="http://schemas.microsoft.com/office/drawing/2014/main" id="{3254435D-73AB-4ED0-AE5E-51EC7D4DF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505200"/>
            <a:ext cx="3009900" cy="2324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Обувь должна соответствовать риску, размеру, покрытию и условиям рабочей зоны.</a:t>
            </a:r>
          </a:p>
        </p:txBody>
      </p:sp>
      <p:sp>
        <p:nvSpPr>
          <p:cNvPr id="17" name="card-3">
            <a:extLst xmlns:a="http://schemas.openxmlformats.org/drawingml/2006/main">
              <a:ext uri="{FF2B5EF4-FFF2-40B4-BE49-F238E27FC236}">
                <a16:creationId xmlns:a16="http://schemas.microsoft.com/office/drawing/2014/main" id="{D0A19AC2-5CED-4A03-88FE-AF0F691F0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647950"/>
            <a:ext cx="35052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card-badge-3">
            <a:extLst xmlns:a="http://schemas.openxmlformats.org/drawingml/2006/main">
              <a:ext uri="{FF2B5EF4-FFF2-40B4-BE49-F238E27FC236}">
                <a16:creationId xmlns:a16="http://schemas.microsoft.com/office/drawing/2014/main" id="{F9570331-6C88-4938-878E-63A5029DB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93370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888E938-A0CF-4AE3-A462-31EA8F7EE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93370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card-title-3">
            <a:extLst xmlns:a="http://schemas.openxmlformats.org/drawingml/2006/main">
              <a:ext uri="{FF2B5EF4-FFF2-40B4-BE49-F238E27FC236}">
                <a16:creationId xmlns:a16="http://schemas.microsoft.com/office/drawing/2014/main" id="{03C2536B-D346-4CFF-8DCB-0277A65A9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80035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Одежда</a:t>
            </a:r>
          </a:p>
        </p:txBody>
      </p:sp>
      <p:sp>
        <p:nvSpPr>
          <p:cNvPr id="21" name="card-body-3">
            <a:extLst xmlns:a="http://schemas.openxmlformats.org/drawingml/2006/main">
              <a:ext uri="{FF2B5EF4-FFF2-40B4-BE49-F238E27FC236}">
                <a16:creationId xmlns:a16="http://schemas.microsoft.com/office/drawing/2014/main" id="{13A3ABCB-27D2-49D9-B75C-60F050F35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505200"/>
            <a:ext cx="3009900" cy="2324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Застежки, манжеты и защитные слои применяются в предусмотренном положении.</a:t>
            </a:r>
          </a:p>
        </p:txBody>
      </p:sp>
    </p:spTree>
    <p:extLst>
      <p:ext uri="{BB962C8B-B14F-4D97-AF65-F5344CB8AC3E}">
        <p14:creationId xmlns:p14="http://schemas.microsoft.com/office/powerpoint/2010/main" val="140865013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B9AE4F6-298D-4242-A56A-14E08B689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CDE3BF61-BC09-4240-8080-3664D405F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Правильное применение средств индивидуальной защиты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D3C1A88D-F7F3-4F63-8874-6C04DED88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d710432ab2430a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9860B2CB-91D1-4DE3-ACD4-73D9D2BC6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ДЫХАНИЕ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6BB8D59-FB08-4A32-BA09-26929FDED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Защита органов дыхания требует правильного выбора</a:t>
            </a:r>
          </a:p>
        </p:txBody>
      </p:sp>
      <p:sp>
        <p:nvSpPr>
          <p:cNvPr id="7" name="statement-main">
            <a:extLst xmlns:a="http://schemas.openxmlformats.org/drawingml/2006/main">
              <a:ext uri="{FF2B5EF4-FFF2-40B4-BE49-F238E27FC236}">
                <a16:creationId xmlns:a16="http://schemas.microsoft.com/office/drawing/2014/main" id="{46F4DD50-140E-4C57-A1A6-023404151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72390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atement-big">
            <a:extLst xmlns:a="http://schemas.openxmlformats.org/drawingml/2006/main">
              <a:ext uri="{FF2B5EF4-FFF2-40B4-BE49-F238E27FC236}">
                <a16:creationId xmlns:a16="http://schemas.microsoft.com/office/drawing/2014/main" id="{F6833FE7-10EA-47AE-898F-A34EEE3F4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914650"/>
            <a:ext cx="65913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375"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ФИЛЬТР НЕ УНИВЕРСАЛЕН</a:t>
            </a:r>
          </a:p>
        </p:txBody>
      </p:sp>
      <p:sp>
        <p:nvSpPr>
          <p:cNvPr id="9" name="statement-body">
            <a:extLst xmlns:a="http://schemas.openxmlformats.org/drawingml/2006/main">
              <a:ext uri="{FF2B5EF4-FFF2-40B4-BE49-F238E27FC236}">
                <a16:creationId xmlns:a16="http://schemas.microsoft.com/office/drawing/2014/main" id="{B546E4C6-630C-44E4-8F6F-38516AA88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38600"/>
            <a:ext cx="6477000" cy="1695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Тип средства и фильтра зависит от вещества, концентрации, кислорода, времени работы и условий среды.</a:t>
            </a:r>
          </a:p>
        </p:txBody>
      </p:sp>
      <p:sp>
        <p:nvSpPr>
          <p:cNvPr id="10" name="statement-side">
            <a:extLst xmlns:a="http://schemas.openxmlformats.org/drawingml/2006/main">
              <a:ext uri="{FF2B5EF4-FFF2-40B4-BE49-F238E27FC236}">
                <a16:creationId xmlns:a16="http://schemas.microsoft.com/office/drawing/2014/main" id="{C9EF786D-4F6D-479E-A729-4A824CC11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647950"/>
            <a:ext cx="33528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0B1F36"/>
          </a:solidFill>
          <a:ln xmlns:a="http://schemas.openxmlformats.org/drawingml/2006/main" w="9525">
            <a:solidFill>
              <a:srgbClr val="0B1F36"/>
            </a:solidFill>
            <a:prstDash val="solid"/>
          </a:ln>
        </p:spPr>
      </p:sp>
      <p:sp>
        <p:nvSpPr>
          <p:cNvPr id="11" name="statement-side-title">
            <a:extLst xmlns:a="http://schemas.openxmlformats.org/drawingml/2006/main">
              <a:ext uri="{FF2B5EF4-FFF2-40B4-BE49-F238E27FC236}">
                <a16:creationId xmlns:a16="http://schemas.microsoft.com/office/drawing/2014/main" id="{3FF46250-A2CD-42B9-BB76-6E0B5E0A7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914650"/>
            <a:ext cx="2743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Признак опасности</a:t>
            </a:r>
          </a:p>
        </p:txBody>
      </p:sp>
      <p:sp>
        <p:nvSpPr>
          <p:cNvPr id="12" name="statement-side-body">
            <a:extLst xmlns:a="http://schemas.openxmlformats.org/drawingml/2006/main">
              <a:ext uri="{FF2B5EF4-FFF2-40B4-BE49-F238E27FC236}">
                <a16:creationId xmlns:a16="http://schemas.microsoft.com/office/drawing/2014/main" id="{CDF89358-4A16-455E-ABCA-1C7043D86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924300"/>
            <a:ext cx="27432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Запах не является надежным критерием защиты. При сомнении нужно выйти из зоны и сообщить.</a:t>
            </a:r>
          </a:p>
        </p:txBody>
      </p:sp>
    </p:spTree>
    <p:extLst>
      <p:ext uri="{BB962C8B-B14F-4D97-AF65-F5344CB8AC3E}">
        <p14:creationId xmlns:p14="http://schemas.microsoft.com/office/powerpoint/2010/main" val="141858638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727A413-E6E6-4002-94C2-622CAEC98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025DA147-52F0-4316-A819-0F2DB2CA0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Правильное применение средств индивидуальной защиты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4EF81FE7-3325-472A-8BD3-12578D180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8d0e74824b4144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F96C549D-EB8D-4F48-A8F4-A24885B99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ВЫСОТА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A34DDBF-8F62-4AB6-AD72-E917B28E3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Страховочная система работает только как комплект</a:t>
            </a:r>
          </a:p>
        </p:txBody>
      </p:sp>
      <p:sp>
        <p:nvSpPr>
          <p:cNvPr id="7" name="statement-main">
            <a:extLst xmlns:a="http://schemas.openxmlformats.org/drawingml/2006/main">
              <a:ext uri="{FF2B5EF4-FFF2-40B4-BE49-F238E27FC236}">
                <a16:creationId xmlns:a16="http://schemas.microsoft.com/office/drawing/2014/main" id="{45DDF374-477F-4C44-B0C9-0F63B440C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72390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atement-big">
            <a:extLst xmlns:a="http://schemas.openxmlformats.org/drawingml/2006/main">
              <a:ext uri="{FF2B5EF4-FFF2-40B4-BE49-F238E27FC236}">
                <a16:creationId xmlns:a16="http://schemas.microsoft.com/office/drawing/2014/main" id="{FE0537D5-4690-42AE-A407-F9027B5EA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914650"/>
            <a:ext cx="65913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801"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ТОЧКА + СИСТЕМА + ПЛАН</a:t>
            </a:r>
          </a:p>
        </p:txBody>
      </p:sp>
      <p:sp>
        <p:nvSpPr>
          <p:cNvPr id="9" name="statement-body">
            <a:extLst xmlns:a="http://schemas.openxmlformats.org/drawingml/2006/main">
              <a:ext uri="{FF2B5EF4-FFF2-40B4-BE49-F238E27FC236}">
                <a16:creationId xmlns:a16="http://schemas.microsoft.com/office/drawing/2014/main" id="{4EE5528A-88AF-4A66-8A24-A8AE8B234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38600"/>
            <a:ext cx="6477000" cy="1695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Привязь, соединительные элементы, анкерная точка и спасательный план должны соответствовать заданию.</a:t>
            </a:r>
          </a:p>
        </p:txBody>
      </p:sp>
      <p:sp>
        <p:nvSpPr>
          <p:cNvPr id="10" name="statement-side">
            <a:extLst xmlns:a="http://schemas.openxmlformats.org/drawingml/2006/main">
              <a:ext uri="{FF2B5EF4-FFF2-40B4-BE49-F238E27FC236}">
                <a16:creationId xmlns:a16="http://schemas.microsoft.com/office/drawing/2014/main" id="{F09945E5-1627-4C41-AA04-11F22F81C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647950"/>
            <a:ext cx="33528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0B1F36"/>
          </a:solidFill>
          <a:ln xmlns:a="http://schemas.openxmlformats.org/drawingml/2006/main" w="9525">
            <a:solidFill>
              <a:srgbClr val="0B1F36"/>
            </a:solidFill>
            <a:prstDash val="solid"/>
          </a:ln>
        </p:spPr>
      </p:sp>
      <p:sp>
        <p:nvSpPr>
          <p:cNvPr id="11" name="statement-side-title">
            <a:extLst xmlns:a="http://schemas.openxmlformats.org/drawingml/2006/main">
              <a:ext uri="{FF2B5EF4-FFF2-40B4-BE49-F238E27FC236}">
                <a16:creationId xmlns:a16="http://schemas.microsoft.com/office/drawing/2014/main" id="{5BEBE07D-A103-4BCB-8DCC-12FC7B801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914650"/>
            <a:ext cx="2743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Нужна практика</a:t>
            </a:r>
          </a:p>
        </p:txBody>
      </p:sp>
      <p:sp>
        <p:nvSpPr>
          <p:cNvPr id="12" name="statement-side-body">
            <a:extLst xmlns:a="http://schemas.openxmlformats.org/drawingml/2006/main">
              <a:ext uri="{FF2B5EF4-FFF2-40B4-BE49-F238E27FC236}">
                <a16:creationId xmlns:a16="http://schemas.microsoft.com/office/drawing/2014/main" id="{030692C6-76D6-4BA6-AD58-A33EF0F9D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924300"/>
            <a:ext cx="27432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Самостоятельное применение без обучения, осмотра и допуска недопустимо.</a:t>
            </a:r>
          </a:p>
        </p:txBody>
      </p:sp>
    </p:spTree>
    <p:extLst>
      <p:ext uri="{BB962C8B-B14F-4D97-AF65-F5344CB8AC3E}">
        <p14:creationId xmlns:p14="http://schemas.microsoft.com/office/powerpoint/2010/main" val="187484696"/>
      </p:ext>
    </p:extLst>
  </p:cSld>
</p:sld>
</file>

<file path=ppt/theme/theme1.xml><?xml version="1.0" encoding="utf-8"?>
<a:theme xmlns:a="http://schemas.openxmlformats.org/drawingml/2006/main" name="ChatGPT">
  <a:themeElements>
    <a:clrScheme name="Sotik Safety V2">
      <a:dk1>
        <a:srgbClr val="000000"/>
      </a:dk1>
      <a:lt1>
        <a:srgbClr val="FFFFFF"/>
      </a:lt1>
      <a:dk2>
        <a:srgbClr val="0B1F36"/>
      </a:dk2>
      <a:lt2>
        <a:srgbClr val="D8E9EE"/>
      </a:lt2>
      <a:accent1>
        <a:srgbClr val="1A4EC6"/>
      </a:accent1>
      <a:accent2>
        <a:srgbClr val="347BFB"/>
      </a:accent2>
      <a:accent3>
        <a:srgbClr val="00A69C"/>
      </a:accent3>
      <a:accent4>
        <a:srgbClr val="A86408"/>
      </a:accent4>
      <a:accent5>
        <a:srgbClr val="C83F36"/>
      </a:accent5>
      <a:accent6>
        <a:srgbClr val="66758A"/>
      </a:accent6>
      <a:hlink>
        <a:srgbClr val="1A4EC6"/>
      </a:hlink>
      <a:folHlink>
        <a:srgbClr val="1A4EC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Sotik Safety V2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2026-08-30T16:14:43.0650000Z</dcterms:created>
  <dcterms:modified xsi:type="dcterms:W3CDTF">2026-08-30T16:14:43.0650000Z</dcterms:modified>
</coreProperties>
</file>