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d37cf06fefb4a0c" /><Relationship Type="http://schemas.openxmlformats.org/officeDocument/2006/relationships/extended-properties" Target="/docProps/app.xml" Id="R457da8406c584ad0" /><Relationship Type="http://schemas.openxmlformats.org/officeDocument/2006/relationships/officeDocument" Target="/ppt/presentation.xml" Id="R9e34d8659fe149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bb655ce57f440f"/>
  </p:sldMasterIdLst>
  <p:notesMasterIdLst>
    <p:notesMasterId xmlns:r="http://schemas.openxmlformats.org/officeDocument/2006/relationships" r:id="R5fcca2fc065b47bd"/>
  </p:notesMasterIdLst>
  <p:sldIdLst>
    <p:sldId xmlns:r="http://schemas.openxmlformats.org/officeDocument/2006/relationships" id="256" r:id="Rfca78b9b64d94649"/>
    <p:sldId xmlns:r="http://schemas.openxmlformats.org/officeDocument/2006/relationships" id="257" r:id="Red7579429abe44f7"/>
    <p:sldId xmlns:r="http://schemas.openxmlformats.org/officeDocument/2006/relationships" id="258" r:id="R292ac81c8f8541d3"/>
    <p:sldId xmlns:r="http://schemas.openxmlformats.org/officeDocument/2006/relationships" id="259" r:id="Ref5322fabb7347a0"/>
    <p:sldId xmlns:r="http://schemas.openxmlformats.org/officeDocument/2006/relationships" id="260" r:id="R4de2b269db2843c2"/>
    <p:sldId xmlns:r="http://schemas.openxmlformats.org/officeDocument/2006/relationships" id="261" r:id="Rbee493f95bb84dcf"/>
    <p:sldId xmlns:r="http://schemas.openxmlformats.org/officeDocument/2006/relationships" id="262" r:id="Rfb83d56f755043b9"/>
    <p:sldId xmlns:r="http://schemas.openxmlformats.org/officeDocument/2006/relationships" id="263" r:id="Rd00d17c2319e4d4a"/>
    <p:sldId xmlns:r="http://schemas.openxmlformats.org/officeDocument/2006/relationships" id="264" r:id="Rdb947c82a7c24925"/>
    <p:sldId xmlns:r="http://schemas.openxmlformats.org/officeDocument/2006/relationships" id="265" r:id="R15d841ce145c4477"/>
    <p:sldId xmlns:r="http://schemas.openxmlformats.org/officeDocument/2006/relationships" id="266" r:id="R547c7936cb40463a"/>
    <p:sldId xmlns:r="http://schemas.openxmlformats.org/officeDocument/2006/relationships" id="267" r:id="R8d4499e9d6614b70"/>
    <p:sldId xmlns:r="http://schemas.openxmlformats.org/officeDocument/2006/relationships" id="268" r:id="Rdaf4606c3a4b401d"/>
    <p:sldId xmlns:r="http://schemas.openxmlformats.org/officeDocument/2006/relationships" id="269" r:id="R5b08672fdf054135"/>
    <p:sldId xmlns:r="http://schemas.openxmlformats.org/officeDocument/2006/relationships" id="270" r:id="Rcba036375e874bcf"/>
    <p:sldId xmlns:r="http://schemas.openxmlformats.org/officeDocument/2006/relationships" id="271" r:id="Rdb533b3d487c4a91"/>
    <p:sldId xmlns:r="http://schemas.openxmlformats.org/officeDocument/2006/relationships" id="272" r:id="Rbccddc3c75f74270"/>
    <p:sldId xmlns:r="http://schemas.openxmlformats.org/officeDocument/2006/relationships" id="273" r:id="Ra8d38297ee144c82"/>
    <p:sldId xmlns:r="http://schemas.openxmlformats.org/officeDocument/2006/relationships" id="274" r:id="R117cc53c92174c49"/>
    <p:sldId xmlns:r="http://schemas.openxmlformats.org/officeDocument/2006/relationships" id="275" r:id="Rf0adfdc34db1467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6374f9908e24f27" /><Relationship Type="http://schemas.openxmlformats.org/officeDocument/2006/relationships/slideMaster" Target="/ppt/slideMasters/slideMaster1.xml" Id="Rb7bb655ce57f440f" /><Relationship Type="http://schemas.openxmlformats.org/officeDocument/2006/relationships/notesMaster" Target="/ppt/notesMasters/notesMaster1.xml" Id="R5fcca2fc065b47bd" /><Relationship Type="http://schemas.openxmlformats.org/officeDocument/2006/relationships/presProps" Target="/ppt/presProps.xml" Id="R0ef7fcbf3ca04da4" /><Relationship Type="http://schemas.openxmlformats.org/officeDocument/2006/relationships/tableStyles" Target="/ppt/tableStyles.xml" Id="Rb3cc07385cd94641" /><Relationship Type="http://schemas.openxmlformats.org/officeDocument/2006/relationships/slide" Target="/ppt/slides/slide1.xml" Id="Rfca78b9b64d94649" /><Relationship Type="http://schemas.openxmlformats.org/officeDocument/2006/relationships/slide" Target="/ppt/slides/slide2.xml" Id="Red7579429abe44f7" /><Relationship Type="http://schemas.openxmlformats.org/officeDocument/2006/relationships/slide" Target="/ppt/slides/slide3.xml" Id="R292ac81c8f8541d3" /><Relationship Type="http://schemas.openxmlformats.org/officeDocument/2006/relationships/slide" Target="/ppt/slides/slide4.xml" Id="Ref5322fabb7347a0" /><Relationship Type="http://schemas.openxmlformats.org/officeDocument/2006/relationships/slide" Target="/ppt/slides/slide5.xml" Id="R4de2b269db2843c2" /><Relationship Type="http://schemas.openxmlformats.org/officeDocument/2006/relationships/slide" Target="/ppt/slides/slide6.xml" Id="Rbee493f95bb84dcf" /><Relationship Type="http://schemas.openxmlformats.org/officeDocument/2006/relationships/slide" Target="/ppt/slides/slide7.xml" Id="Rfb83d56f755043b9" /><Relationship Type="http://schemas.openxmlformats.org/officeDocument/2006/relationships/slide" Target="/ppt/slides/slide8.xml" Id="Rd00d17c2319e4d4a" /><Relationship Type="http://schemas.openxmlformats.org/officeDocument/2006/relationships/slide" Target="/ppt/slides/slide9.xml" Id="Rdb947c82a7c24925" /><Relationship Type="http://schemas.openxmlformats.org/officeDocument/2006/relationships/slide" Target="/ppt/slides/slide10.xml" Id="R15d841ce145c4477" /><Relationship Type="http://schemas.openxmlformats.org/officeDocument/2006/relationships/slide" Target="/ppt/slides/slide11.xml" Id="R547c7936cb40463a" /><Relationship Type="http://schemas.openxmlformats.org/officeDocument/2006/relationships/slide" Target="/ppt/slides/slide12.xml" Id="R8d4499e9d6614b70" /><Relationship Type="http://schemas.openxmlformats.org/officeDocument/2006/relationships/slide" Target="/ppt/slides/slide13.xml" Id="Rdaf4606c3a4b401d" /><Relationship Type="http://schemas.openxmlformats.org/officeDocument/2006/relationships/slide" Target="/ppt/slides/slide14.xml" Id="R5b08672fdf054135" /><Relationship Type="http://schemas.openxmlformats.org/officeDocument/2006/relationships/slide" Target="/ppt/slides/slide15.xml" Id="Rcba036375e874bcf" /><Relationship Type="http://schemas.openxmlformats.org/officeDocument/2006/relationships/slide" Target="/ppt/slides/slide16.xml" Id="Rdb533b3d487c4a91" /><Relationship Type="http://schemas.openxmlformats.org/officeDocument/2006/relationships/slide" Target="/ppt/slides/slide17.xml" Id="Rbccddc3c75f74270" /><Relationship Type="http://schemas.openxmlformats.org/officeDocument/2006/relationships/slide" Target="/ppt/slides/slide18.xml" Id="Ra8d38297ee144c82" /><Relationship Type="http://schemas.openxmlformats.org/officeDocument/2006/relationships/slide" Target="/ppt/slides/slide19.xml" Id="R117cc53c92174c49" /><Relationship Type="http://schemas.openxmlformats.org/officeDocument/2006/relationships/slide" Target="/ppt/slides/slide20.xml" Id="Rf0adfdc34db1467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e3d9cc42137483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Sotik Safety V2">
      <a:dk1>
        <a:srgbClr val="000000"/>
      </a:dk1>
      <a:lt1>
        <a:srgbClr val="FFFFFF"/>
      </a:lt1>
      <a:dk2>
        <a:srgbClr val="0B1F36"/>
      </a:dk2>
      <a:lt2>
        <a:srgbClr val="D8E9EE"/>
      </a:lt2>
      <a:accent1>
        <a:srgbClr val="1A4EC6"/>
      </a:accent1>
      <a:accent2>
        <a:srgbClr val="347BFB"/>
      </a:accent2>
      <a:accent3>
        <a:srgbClr val="00A69C"/>
      </a:accent3>
      <a:accent4>
        <a:srgbClr val="A86408"/>
      </a:accent4>
      <a:accent5>
        <a:srgbClr val="C83F36"/>
      </a:accent5>
      <a:accent6>
        <a:srgbClr val="66758A"/>
      </a:accent6>
      <a:hlink>
        <a:srgbClr val="1A4EC6"/>
      </a:hlink>
      <a:folHlink>
        <a:srgbClr val="1A4EC6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Sotik Safety V2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8ee098da3f542a6" /><Relationship Type="http://schemas.openxmlformats.org/officeDocument/2006/relationships/notesMaster" Target="/ppt/notesMasters/notesMaster1.xml" Id="Rb8446f99cd854eb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702f4fa32e74923" /><Relationship Type="http://schemas.openxmlformats.org/officeDocument/2006/relationships/notesMaster" Target="/ppt/notesMasters/notesMaster1.xml" Id="Rea3f07a1139d404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193fb4a69f84b8e" /><Relationship Type="http://schemas.openxmlformats.org/officeDocument/2006/relationships/notesMaster" Target="/ppt/notesMasters/notesMaster1.xml" Id="Rb3943e93be864c0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a493b7928cb747af" /><Relationship Type="http://schemas.openxmlformats.org/officeDocument/2006/relationships/notesMaster" Target="/ppt/notesMasters/notesMaster1.xml" Id="R4d453cfc1ecd4d2b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4ef787fc62934763" /><Relationship Type="http://schemas.openxmlformats.org/officeDocument/2006/relationships/notesMaster" Target="/ppt/notesMasters/notesMaster1.xml" Id="R5fd014fac9a24ba3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e9aa5f5d143743b2" /><Relationship Type="http://schemas.openxmlformats.org/officeDocument/2006/relationships/notesMaster" Target="/ppt/notesMasters/notesMaster1.xml" Id="R5c9285cc92564309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b612c0fd2def461f" /><Relationship Type="http://schemas.openxmlformats.org/officeDocument/2006/relationships/notesMaster" Target="/ppt/notesMasters/notesMaster1.xml" Id="R19d6dbadf002494a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59cfb404d1304cd5" /><Relationship Type="http://schemas.openxmlformats.org/officeDocument/2006/relationships/notesMaster" Target="/ppt/notesMasters/notesMaster1.xml" Id="R616ef30102c34f33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af3e2a4f346441cf" /><Relationship Type="http://schemas.openxmlformats.org/officeDocument/2006/relationships/notesMaster" Target="/ppt/notesMasters/notesMaster1.xml" Id="Re3070d7e12c848b7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a080f7cbb129495c" /><Relationship Type="http://schemas.openxmlformats.org/officeDocument/2006/relationships/notesMaster" Target="/ppt/notesMasters/notesMaster1.xml" Id="R9f9ec1c75ce84a34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d453c95abfd4441b" /><Relationship Type="http://schemas.openxmlformats.org/officeDocument/2006/relationships/notesMaster" Target="/ppt/notesMasters/notesMaster1.xml" Id="Rb59feee1094644f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8bcbc8b356242c0" /><Relationship Type="http://schemas.openxmlformats.org/officeDocument/2006/relationships/notesMaster" Target="/ppt/notesMasters/notesMaster1.xml" Id="Rdba9781c18254dcf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979f190be7874a67" /><Relationship Type="http://schemas.openxmlformats.org/officeDocument/2006/relationships/notesMaster" Target="/ppt/notesMasters/notesMaster1.xml" Id="R03fa59aa0b01498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78147f79a644f39" /><Relationship Type="http://schemas.openxmlformats.org/officeDocument/2006/relationships/notesMaster" Target="/ppt/notesMasters/notesMaster1.xml" Id="Rbcf8e50a37df414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2a8014dd0224de9" /><Relationship Type="http://schemas.openxmlformats.org/officeDocument/2006/relationships/notesMaster" Target="/ppt/notesMasters/notesMaster1.xml" Id="R78dd8d2c47bf47e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1a8e6568d9d4bb9" /><Relationship Type="http://schemas.openxmlformats.org/officeDocument/2006/relationships/notesMaster" Target="/ppt/notesMasters/notesMaster1.xml" Id="Re06c947c367d4ef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c4141c2c0c0400f" /><Relationship Type="http://schemas.openxmlformats.org/officeDocument/2006/relationships/notesMaster" Target="/ppt/notesMasters/notesMaster1.xml" Id="R2f4b35d2afad417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903b0cd463743ec" /><Relationship Type="http://schemas.openxmlformats.org/officeDocument/2006/relationships/notesMaster" Target="/ppt/notesMasters/notesMaster1.xml" Id="R09253070e7054cf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e63cb2c9348437c" /><Relationship Type="http://schemas.openxmlformats.org/officeDocument/2006/relationships/notesMaster" Target="/ppt/notesMasters/notesMaster1.xml" Id="Ra30cf69d82f54ee8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9ded44490514834" /><Relationship Type="http://schemas.openxmlformats.org/officeDocument/2006/relationships/notesMaster" Target="/ppt/notesMasters/notesMaster1.xml" Id="Rc891d51a6ce144a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Откройте занятие целью: работник должен понимать общие правила организации, опасности общей территории и порядок действий при происшествии. Локальные маршруты и контакты сообщите дополнительно.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</a:t>
            </a:r>
          </a:p>
          <a:p xmlns:a="http://schemas.openxmlformats.org/drawingml/2006/main">
            <a:r>
              <a:t>- https://www.consultant.ru/document/cons_doc_LAW_405174/7d064c8fa8fda03014ca60bf34a74d05044ce66f/</a:t>
            </a:r>
          </a:p>
          <a:p xmlns:a="http://schemas.openxmlformats.org/drawingml/2006/main">
            <a:r>
              <a:t>- https://www.consultant.ru/document/cons_doc_LAW_405174/c06032833ad3d62c83ee7d795f68e0a1e618378e/</a:t>
            </a:r>
          </a:p>
          <a:p xmlns:a="http://schemas.openxmlformats.org/drawingml/2006/main">
            <a:r>
              <a:t>- OpenAI image generation, 2026-08-30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Попросите работников привести примеры для своей будущей работы.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Назовите локальный способ связи и условия безопасной остановки.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https://www.consultant.ru/document/cons_doc_LAW_405174/7d064c8fa8fda03014ca60bf34a74d05044ce66f/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Разберите один короткий пример сообщения.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https://www.consultant.ru/document/cons_doc_LAW_405174/7d064c8fa8fda03014ca60bf34a74d05044ce66f/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Уточните виды сигналов и локальный порядок остановки оборудования.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https://www.consultant.ru/document/cons_doc_LAW_405174/7d064c8fa8fda03014ca60bf34a74d05044ce66f/</a:t>
            </a:r>
          </a:p>
          <a:p xmlns:a="http://schemas.openxmlformats.org/drawingml/2006/main">
            <a:r>
              <a:t>- https://publication.pravo.gov.ru/Document/View/0001202009250010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Покажите фактический маршрут после теоретической части.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https://www.consultant.ru/document/cons_doc_LAW_405174/7d064c8fa8fda03014ca60bf34a74d05044ce66f/</a:t>
            </a:r>
          </a:p>
          <a:p xmlns:a="http://schemas.openxmlformats.org/drawingml/2006/main">
            <a:r>
              <a:t>- https://publication.pravo.gov.ru/Document/View/0001202009250010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Объясните порядок сообщения о микротравмах, несчастных случаях и аварийных ситуациях.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</a:t>
            </a:r>
          </a:p>
          <a:p xmlns:a="http://schemas.openxmlformats.org/drawingml/2006/main">
            <a:r>
              <a:t>- https://www.consultant.ru/document/cons_doc_LAW_405174/7d064c8fa8fda03014ca60bf34a74d05044ce66f/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Этот слайд напоминает общий порядок и не заменяет отдельное обучение первой помощи.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https://publication.pravo.gov.ru/document/0001202405310015</a:t>
            </a:r>
          </a:p>
          <a:p xmlns:a="http://schemas.openxmlformats.org/drawingml/2006/main">
            <a:r>
              <a:t>- https://www.consultant.ru/document/cons_doc_LAW_405174/7d064c8fa8fda03014ca60bf34a74d05044ce66f/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Полный противопожарный инструктаж проводится по отдельной программе.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https://65.mchs.gov.ru/uploads/resource/2026-02-06/0f4a54dff13b85b7087bc6e1a76adcd4.pdf</a:t>
            </a:r>
          </a:p>
          <a:p xmlns:a="http://schemas.openxmlformats.org/drawingml/2006/main">
            <a:r>
              <a:t>- https://publication.pravo.gov.ru/Document/View/0001202009250010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Сопоставьте сценарий с реальной планировкой объекта.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https://www.consultant.ru/document/cons_doc_LAW_405174/7d064c8fa8fda03014ca60bf34a74d05044ce66f/</a:t>
            </a:r>
          </a:p>
          <a:p xmlns:a="http://schemas.openxmlformats.org/drawingml/2006/main">
            <a:r>
              <a:t>- https://publication.pravo.gov.ru/Document/View/0001202009250010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Замените общие вопросы локальными, если это предусмотрено программой.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https://www.consultant.ru/document/cons_doc_LAW_405174/7d064c8fa8fda03014ca60bf34a74d05044ce66f/</a:t>
            </a:r>
          </a:p>
          <a:p xmlns:a="http://schemas.openxmlformats.org/drawingml/2006/main">
            <a:r>
              <a:t>- https://www.consultant.ru/document/cons_doc_LAW_405174/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 данным Росстата за 2025 год: 20,8 тыс. пострадавших, включая 1,07 тыс. пострадавших со смертельным исходом. Показатель приведен без учета данных по ДНР, ЛНР, Запорожской и Херсонской областям.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https://rosstat.gov.ru/storage/mediabank/pr_travm_2025.xlsx</a:t>
            </a:r>
          </a:p>
          <a:p xmlns:a="http://schemas.openxmlformats.org/drawingml/2006/main">
            <a:r>
              <a:t>- https://www.consultant.ru/document/cons_doc_LAW_405174/7d064c8fa8fda03014ca60bf34a74d05044ce66f/</a:t>
            </a:r>
          </a:p>
          <a:p xmlns:a="http://schemas.openxmlformats.org/drawingml/2006/main">
            <a:r>
              <a:t>- https://www.consultant.ru/document/cons_doc_LAW_405174/c06032833ad3d62c83ee7d795f68e0a1e618378e/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Завершите проверкой знаний и сообщите следующий этап допуска.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</a:t>
            </a:r>
          </a:p>
          <a:p xmlns:a="http://schemas.openxmlformats.org/drawingml/2006/main">
            <a:r>
              <a:t>- https://www.consultant.ru/document/cons_doc_LAW_405174/7d064c8fa8fda03014ca60bf34a74d05044ce66f/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Назовите реальные места и контакты организации устно или на локальном слайде.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https://www.consultant.ru/document/cons_doc_LAW_405174/7d064c8fa8fda03014ca60bf34a74d05044ce66f/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Приведите один локальный пример для каждого правила.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https://www.consultant.ru/document/cons_doc_LAW_405174/7d064c8fa8fda03014ca60bf34a74d05044ce66f/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Оставьте только те примеры, которые характерны для организации, или разберите их как типовые.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https://www.consultant.ru/document/cons_doc_LAW_405174/7d064c8fa8fda03014ca60bf34a74d05044ce66f/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Объясните локальные знаки и звуковые сигналы, которые увидят работники.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https://www.consultant.ru/document/cons_doc_LAW_405174/7d064c8fa8fda03014ca60bf34a74d05044ce66f/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Назовите места для переодевания, приема пищи, умывания и санитарной обработки.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https://www.consultant.ru/document/cons_doc_LAW_405174/7d064c8fa8fda03014ca60bf34a74d05044ce66f/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Объясните локальный порядок остановки работы и сообщения без запугивания работника.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Подчеркните, что конкретное применение СИЗ осваивается отдельно на рабочем месте или в обучении.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https://www.consultant.ru/document/cons_doc_LAW_405174/b85b31d666031418d27c99581f3261045457d5e3/</a:t>
            </a:r>
          </a:p>
          <a:p xmlns:a="http://schemas.openxmlformats.org/drawingml/2006/main">
            <a:r>
              <a:t>- https://normativ.kontur.ru/document?documentId=410891&amp;moduleId=1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f0447e012a4a4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6c2fc762d4445dc" /><Relationship Type="http://schemas.openxmlformats.org/officeDocument/2006/relationships/slideLayout" Target="/ppt/slideLayouts/slideLayout1.xml" Id="Ra037eafd10d34157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37eafd10d3415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Sotik Safety V2">
      <a:dk1>
        <a:srgbClr val="000000"/>
      </a:dk1>
      <a:lt1>
        <a:srgbClr val="FFFFFF"/>
      </a:lt1>
      <a:dk2>
        <a:srgbClr val="0B1F36"/>
      </a:dk2>
      <a:lt2>
        <a:srgbClr val="D8E9EE"/>
      </a:lt2>
      <a:accent1>
        <a:srgbClr val="1A4EC6"/>
      </a:accent1>
      <a:accent2>
        <a:srgbClr val="347BFB"/>
      </a:accent2>
      <a:accent3>
        <a:srgbClr val="00A69C"/>
      </a:accent3>
      <a:accent4>
        <a:srgbClr val="A86408"/>
      </a:accent4>
      <a:accent5>
        <a:srgbClr val="C83F36"/>
      </a:accent5>
      <a:accent6>
        <a:srgbClr val="66758A"/>
      </a:accent6>
      <a:hlink>
        <a:srgbClr val="1A4EC6"/>
      </a:hlink>
      <a:folHlink>
        <a:srgbClr val="1A4EC6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Sotik Safety V2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bbec4e3614bf8" /><Relationship Type="http://schemas.openxmlformats.org/officeDocument/2006/relationships/image" Target="/ppt/media/image.png" Id="R7530b24c71174d49" /><Relationship Type="http://schemas.openxmlformats.org/officeDocument/2006/relationships/image" Target="/ppt/media/image2.png" Id="R581919f4fe0a46ac" /><Relationship Type="http://schemas.openxmlformats.org/officeDocument/2006/relationships/notesSlide" Target="/ppt/notesSlides/notesSlide1.xml" Id="Rbf6299e697334c9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c05cf8e93448d" /><Relationship Type="http://schemas.openxmlformats.org/officeDocument/2006/relationships/image" Target="/ppt/media/image11.png" Id="R7426edc8b49c4430" /><Relationship Type="http://schemas.openxmlformats.org/officeDocument/2006/relationships/notesSlide" Target="/ppt/notesSlides/notesSlide10.xml" Id="Ra45561552637496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273f70a57470f" /><Relationship Type="http://schemas.openxmlformats.org/officeDocument/2006/relationships/image" Target="/ppt/media/image12.png" Id="Rde361c7095204060" /><Relationship Type="http://schemas.openxmlformats.org/officeDocument/2006/relationships/notesSlide" Target="/ppt/notesSlides/notesSlide11.xml" Id="Rad0cc2d6d7354ace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5c854e33d4a9d" /><Relationship Type="http://schemas.openxmlformats.org/officeDocument/2006/relationships/image" Target="/ppt/media/image13.png" Id="Reda2fbf98df3420d" /><Relationship Type="http://schemas.openxmlformats.org/officeDocument/2006/relationships/notesSlide" Target="/ppt/notesSlides/notesSlide12.xml" Id="R4bc6df5d01c94649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61bd38a4949e9" /><Relationship Type="http://schemas.openxmlformats.org/officeDocument/2006/relationships/image" Target="/ppt/media/image14.png" Id="R69f2581a7f59431c" /><Relationship Type="http://schemas.openxmlformats.org/officeDocument/2006/relationships/notesSlide" Target="/ppt/notesSlides/notesSlide13.xml" Id="Rb07c89bb128e44d7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0b73f3dec4510" /><Relationship Type="http://schemas.openxmlformats.org/officeDocument/2006/relationships/image" Target="/ppt/media/image15.png" Id="Rb6816724641b46f0" /><Relationship Type="http://schemas.openxmlformats.org/officeDocument/2006/relationships/notesSlide" Target="/ppt/notesSlides/notesSlide14.xml" Id="Reb2225dd8b394529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03c580b934998" /><Relationship Type="http://schemas.openxmlformats.org/officeDocument/2006/relationships/image" Target="/ppt/media/image16.png" Id="R3296d7b691604fab" /><Relationship Type="http://schemas.openxmlformats.org/officeDocument/2006/relationships/notesSlide" Target="/ppt/notesSlides/notesSlide15.xml" Id="Rdf86ef5bcc4b48d8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9480ecbc4451a" /><Relationship Type="http://schemas.openxmlformats.org/officeDocument/2006/relationships/image" Target="/ppt/media/image17.png" Id="R429c0d0635984a76" /><Relationship Type="http://schemas.openxmlformats.org/officeDocument/2006/relationships/notesSlide" Target="/ppt/notesSlides/notesSlide16.xml" Id="Recd18c85dabe4aa0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d5e1e5efc4f76" /><Relationship Type="http://schemas.openxmlformats.org/officeDocument/2006/relationships/image" Target="/ppt/media/image18.png" Id="R382f72590c834375" /><Relationship Type="http://schemas.openxmlformats.org/officeDocument/2006/relationships/notesSlide" Target="/ppt/notesSlides/notesSlide17.xml" Id="R4da37eec6dfd442a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cb571b202474d" /><Relationship Type="http://schemas.openxmlformats.org/officeDocument/2006/relationships/image" Target="/ppt/media/image19.png" Id="Ra21dacf7a1f046d5" /><Relationship Type="http://schemas.openxmlformats.org/officeDocument/2006/relationships/notesSlide" Target="/ppt/notesSlides/notesSlide18.xml" Id="R3fe176e963ce467b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68e6316a74b89" /><Relationship Type="http://schemas.openxmlformats.org/officeDocument/2006/relationships/image" Target="/ppt/media/image20.png" Id="R30b145c1ed104067" /><Relationship Type="http://schemas.openxmlformats.org/officeDocument/2006/relationships/notesSlide" Target="/ppt/notesSlides/notesSlide19.xml" Id="R73d978d2f3ce46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10c4a3f8b43f9" /><Relationship Type="http://schemas.openxmlformats.org/officeDocument/2006/relationships/image" Target="/ppt/media/image3.png" Id="R461f8c5729ff4931" /><Relationship Type="http://schemas.openxmlformats.org/officeDocument/2006/relationships/notesSlide" Target="/ppt/notesSlides/notesSlide2.xml" Id="Rda5395bb051a4a51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8165a02ef49dd" /><Relationship Type="http://schemas.openxmlformats.org/officeDocument/2006/relationships/image" Target="/ppt/media/image21.png" Id="R8a7ceddfe6274382" /><Relationship Type="http://schemas.openxmlformats.org/officeDocument/2006/relationships/notesSlide" Target="/ppt/notesSlides/notesSlide20.xml" Id="Rf84ffb06b8694d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52bedcb6c4d6e" /><Relationship Type="http://schemas.openxmlformats.org/officeDocument/2006/relationships/image" Target="/ppt/media/image4.png" Id="R4b0d583837aa4164" /><Relationship Type="http://schemas.openxmlformats.org/officeDocument/2006/relationships/notesSlide" Target="/ppt/notesSlides/notesSlide3.xml" Id="Ra84f258292844a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b355701134999" /><Relationship Type="http://schemas.openxmlformats.org/officeDocument/2006/relationships/image" Target="/ppt/media/image5.png" Id="R725cf94909bc4397" /><Relationship Type="http://schemas.openxmlformats.org/officeDocument/2006/relationships/notesSlide" Target="/ppt/notesSlides/notesSlide4.xml" Id="R71800f060c7f4e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e8d503eb04398" /><Relationship Type="http://schemas.openxmlformats.org/officeDocument/2006/relationships/image" Target="/ppt/media/image6.png" Id="R9104a06c24594266" /><Relationship Type="http://schemas.openxmlformats.org/officeDocument/2006/relationships/notesSlide" Target="/ppt/notesSlides/notesSlide5.xml" Id="R39a53ad5c64b4e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cccf0b7c5477d" /><Relationship Type="http://schemas.openxmlformats.org/officeDocument/2006/relationships/image" Target="/ppt/media/image7.png" Id="Rddddf43653e348ae" /><Relationship Type="http://schemas.openxmlformats.org/officeDocument/2006/relationships/notesSlide" Target="/ppt/notesSlides/notesSlide6.xml" Id="R929c325428e84a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39824bce94659" /><Relationship Type="http://schemas.openxmlformats.org/officeDocument/2006/relationships/image" Target="/ppt/media/image8.png" Id="Rfad1eb0a92944bf2" /><Relationship Type="http://schemas.openxmlformats.org/officeDocument/2006/relationships/notesSlide" Target="/ppt/notesSlides/notesSlide7.xml" Id="R596027c06bae421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4eda278c243a3" /><Relationship Type="http://schemas.openxmlformats.org/officeDocument/2006/relationships/image" Target="/ppt/media/image9.png" Id="R3cd5b149ff5f4ff4" /><Relationship Type="http://schemas.openxmlformats.org/officeDocument/2006/relationships/notesSlide" Target="/ppt/notesSlides/notesSlide8.xml" Id="R1a632e03254d46e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d5952aea34c96" /><Relationship Type="http://schemas.openxmlformats.org/officeDocument/2006/relationships/image" Target="/ppt/media/image10.png" Id="R03cde434f54647fe" /><Relationship Type="http://schemas.openxmlformats.org/officeDocument/2006/relationships/notesSlide" Target="/ppt/notesSlides/notesSlide9.xml" Id="R9e54adaa5d2a47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530b24c71174d49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cover-logo-surface">
            <a:extLst xmlns:a="http://schemas.openxmlformats.org/drawingml/2006/main">
              <a:ext uri="{FF2B5EF4-FFF2-40B4-BE49-F238E27FC236}">
                <a16:creationId xmlns:a16="http://schemas.microsoft.com/office/drawing/2014/main" id="{28B35A2C-16C0-4FD7-9D60-C53015D13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6700"/>
            <a:ext cx="2152650" cy="64770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FFFFF">
              <a:alpha val="90980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81919f4fe0a46ac"/>
          <a:stretch xmlns:a="http://schemas.openxmlformats.org/drawingml/2006/main"/>
        </p:blipFill>
        <p:spPr>
          <a:xfrm xmlns:a="http://schemas.openxmlformats.org/drawingml/2006/main">
            <a:off x="837850" y="381000"/>
            <a:ext cx="1467551" cy="419100"/>
          </a:xfrm>
          <a:prstGeom xmlns:a="http://schemas.openxmlformats.org/drawingml/2006/main" prst="rect">
            <a:avLst/>
          </a:prstGeom>
        </p:spPr>
      </p:pic>
      <p:sp>
        <p:nvSpPr>
          <p:cNvPr id="4" name="cover-title">
            <a:extLst xmlns:a="http://schemas.openxmlformats.org/drawingml/2006/main">
              <a:ext uri="{FF2B5EF4-FFF2-40B4-BE49-F238E27FC236}">
                <a16:creationId xmlns:a16="http://schemas.microsoft.com/office/drawing/2014/main" id="{9A022139-8D61-4D02-8D86-E53982A2C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62100"/>
            <a:ext cx="5905500" cy="2266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4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Вводный инструктаж по охране труда</a:t>
            </a:r>
          </a:p>
        </p:txBody>
      </p:sp>
      <p:sp>
        <p:nvSpPr>
          <p:cNvPr id="5" name="cover-subtitle">
            <a:extLst xmlns:a="http://schemas.openxmlformats.org/drawingml/2006/main">
              <a:ext uri="{FF2B5EF4-FFF2-40B4-BE49-F238E27FC236}">
                <a16:creationId xmlns:a16="http://schemas.microsoft.com/office/drawing/2014/main" id="{66967AC4-EA43-4BAC-940C-1F65D0A83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0"/>
            <a:ext cx="5715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Общие правила безопасного поведения для работников</a:t>
            </a:r>
          </a:p>
        </p:txBody>
      </p:sp>
    </p:spTree>
    <p:extLst>
      <p:ext uri="{BB962C8B-B14F-4D97-AF65-F5344CB8AC3E}">
        <p14:creationId xmlns:p14="http://schemas.microsoft.com/office/powerpoint/2010/main" val="128103883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footer-rule">
            <a:extLst xmlns:a="http://schemas.openxmlformats.org/drawingml/2006/main">
              <a:ext uri="{FF2B5EF4-FFF2-40B4-BE49-F238E27FC236}">
                <a16:creationId xmlns:a16="http://schemas.microsoft.com/office/drawing/2014/main" id="{483002AD-4B3E-4729-9002-88251BCCD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894C4C5F-BA8D-476A-BF38-0A7C7B98A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Вводный инструктаж по охране труда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572B4941-3889-4025-847B-B17726265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426edc8b49c4430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52BD45AC-F176-430A-95C6-A3472FDA2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ПЕРЕД РАБОТОЙ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642D247-9942-45F2-BF5C-419576836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До задания проверьте четыре условия</a:t>
            </a:r>
          </a:p>
        </p:txBody>
      </p:sp>
      <p:sp>
        <p:nvSpPr>
          <p:cNvPr id="7" name="slide-lead">
            <a:extLst xmlns:a="http://schemas.openxmlformats.org/drawingml/2006/main">
              <a:ext uri="{FF2B5EF4-FFF2-40B4-BE49-F238E27FC236}">
                <a16:creationId xmlns:a16="http://schemas.microsoft.com/office/drawing/2014/main" id="{593DDE54-2598-4817-9CD9-B2ACC6CBB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97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02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Работу начинают только после допуска и понимания безопасного порядка.</a:t>
            </a:r>
          </a:p>
        </p:txBody>
      </p:sp>
      <p:sp>
        <p:nvSpPr>
          <p:cNvPr id="8" name="check-row-1-1">
            <a:extLst xmlns:a="http://schemas.openxmlformats.org/drawingml/2006/main">
              <a:ext uri="{FF2B5EF4-FFF2-40B4-BE49-F238E27FC236}">
                <a16:creationId xmlns:a16="http://schemas.microsoft.com/office/drawing/2014/main" id="{4985858F-CF7C-42C1-B40B-B064F1AC4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241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9" name="check-marker-1-1">
            <a:extLst xmlns:a="http://schemas.openxmlformats.org/drawingml/2006/main">
              <a:ext uri="{FF2B5EF4-FFF2-40B4-BE49-F238E27FC236}">
                <a16:creationId xmlns:a16="http://schemas.microsoft.com/office/drawing/2014/main" id="{BE6077F7-6733-499F-9997-877A5D06D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0DB9814-44A4-4885-B308-3C74D0F9B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1" name="check-label-1-1">
            <a:extLst xmlns:a="http://schemas.openxmlformats.org/drawingml/2006/main">
              <a:ext uri="{FF2B5EF4-FFF2-40B4-BE49-F238E27FC236}">
                <a16:creationId xmlns:a16="http://schemas.microsoft.com/office/drawing/2014/main" id="{EFDDCD07-EC6C-40EE-BE61-BF6079B24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003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Задание и границы работы понятны</a:t>
            </a:r>
          </a:p>
        </p:txBody>
      </p:sp>
      <p:sp>
        <p:nvSpPr>
          <p:cNvPr id="12" name="check-row-1-2">
            <a:extLst xmlns:a="http://schemas.openxmlformats.org/drawingml/2006/main">
              <a:ext uri="{FF2B5EF4-FFF2-40B4-BE49-F238E27FC236}">
                <a16:creationId xmlns:a16="http://schemas.microsoft.com/office/drawing/2014/main" id="{88C8DBDB-F9B7-4F6C-AFA0-97331C1C3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check-marker-1-2">
            <a:extLst xmlns:a="http://schemas.openxmlformats.org/drawingml/2006/main">
              <a:ext uri="{FF2B5EF4-FFF2-40B4-BE49-F238E27FC236}">
                <a16:creationId xmlns:a16="http://schemas.microsoft.com/office/drawing/2014/main" id="{AEE9E146-BAAB-4EF0-86BF-C21724192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290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AE5DD19-FBF7-43B1-95DE-336F0A12D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290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5" name="check-label-1-2">
            <a:extLst xmlns:a="http://schemas.openxmlformats.org/drawingml/2006/main">
              <a:ext uri="{FF2B5EF4-FFF2-40B4-BE49-F238E27FC236}">
                <a16:creationId xmlns:a16="http://schemas.microsoft.com/office/drawing/2014/main" id="{7BA5A2DD-5A62-443E-B104-83040591B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957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Опасности и меры защиты известны</a:t>
            </a:r>
          </a:p>
        </p:txBody>
      </p:sp>
      <p:sp>
        <p:nvSpPr>
          <p:cNvPr id="16" name="check-row-1-3">
            <a:extLst xmlns:a="http://schemas.openxmlformats.org/drawingml/2006/main">
              <a:ext uri="{FF2B5EF4-FFF2-40B4-BE49-F238E27FC236}">
                <a16:creationId xmlns:a16="http://schemas.microsoft.com/office/drawing/2014/main" id="{CB656E5D-6870-4540-81F2-063A1D49D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148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7" name="check-marker-1-3">
            <a:extLst xmlns:a="http://schemas.openxmlformats.org/drawingml/2006/main">
              <a:ext uri="{FF2B5EF4-FFF2-40B4-BE49-F238E27FC236}">
                <a16:creationId xmlns:a16="http://schemas.microsoft.com/office/drawing/2014/main" id="{B4F0C542-A35A-44C3-9549-17D6831FC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244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D9F09E2-64FA-497D-8106-A08715181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244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9" name="check-label-1-3">
            <a:extLst xmlns:a="http://schemas.openxmlformats.org/drawingml/2006/main">
              <a:ext uri="{FF2B5EF4-FFF2-40B4-BE49-F238E27FC236}">
                <a16:creationId xmlns:a16="http://schemas.microsoft.com/office/drawing/2014/main" id="{108D6BB5-A13D-4A65-8D87-081F3EF15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5910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Инструмент и оборудование исправны</a:t>
            </a:r>
          </a:p>
        </p:txBody>
      </p:sp>
      <p:sp>
        <p:nvSpPr>
          <p:cNvPr id="20" name="check-row-2-1">
            <a:extLst xmlns:a="http://schemas.openxmlformats.org/drawingml/2006/main">
              <a:ext uri="{FF2B5EF4-FFF2-40B4-BE49-F238E27FC236}">
                <a16:creationId xmlns:a16="http://schemas.microsoft.com/office/drawing/2014/main" id="{D32CD1E2-D8BD-4C6D-BECA-136D4BD5E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7241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1" name="check-marker-2-1">
            <a:extLst xmlns:a="http://schemas.openxmlformats.org/drawingml/2006/main">
              <a:ext uri="{FF2B5EF4-FFF2-40B4-BE49-F238E27FC236}">
                <a16:creationId xmlns:a16="http://schemas.microsoft.com/office/drawing/2014/main" id="{09E4BDDB-5EFD-4680-85DC-D4469340D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337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44A170E-CA2C-4CD4-A300-E1956293D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337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3" name="check-label-2-1">
            <a:extLst xmlns:a="http://schemas.openxmlformats.org/drawingml/2006/main">
              <a:ext uri="{FF2B5EF4-FFF2-40B4-BE49-F238E27FC236}">
                <a16:creationId xmlns:a16="http://schemas.microsoft.com/office/drawing/2014/main" id="{7780A9DD-1013-42BF-B7E4-1275428BC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8003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СИЗ получены и осмотрены</a:t>
            </a:r>
          </a:p>
        </p:txBody>
      </p:sp>
      <p:sp>
        <p:nvSpPr>
          <p:cNvPr id="24" name="check-row-2-2">
            <a:extLst xmlns:a="http://schemas.openxmlformats.org/drawingml/2006/main">
              <a:ext uri="{FF2B5EF4-FFF2-40B4-BE49-F238E27FC236}">
                <a16:creationId xmlns:a16="http://schemas.microsoft.com/office/drawing/2014/main" id="{77D79E84-05AA-4A99-8012-D501DB793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6195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5" name="check-marker-2-2">
            <a:extLst xmlns:a="http://schemas.openxmlformats.org/drawingml/2006/main">
              <a:ext uri="{FF2B5EF4-FFF2-40B4-BE49-F238E27FC236}">
                <a16:creationId xmlns:a16="http://schemas.microsoft.com/office/drawing/2014/main" id="{7ED46832-6531-4DCA-8874-C2D8F7A9A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8290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05E1998-C731-4D29-9A7F-D662BCF86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8290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7" name="check-label-2-2">
            <a:extLst xmlns:a="http://schemas.openxmlformats.org/drawingml/2006/main">
              <a:ext uri="{FF2B5EF4-FFF2-40B4-BE49-F238E27FC236}">
                <a16:creationId xmlns:a16="http://schemas.microsoft.com/office/drawing/2014/main" id="{7434DADD-9292-4909-AEA5-52F364372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6957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Рабочая зона подготовлена</a:t>
            </a:r>
          </a:p>
        </p:txBody>
      </p:sp>
      <p:sp>
        <p:nvSpPr>
          <p:cNvPr id="28" name="check-row-2-3">
            <a:extLst xmlns:a="http://schemas.openxmlformats.org/drawingml/2006/main">
              <a:ext uri="{FF2B5EF4-FFF2-40B4-BE49-F238E27FC236}">
                <a16:creationId xmlns:a16="http://schemas.microsoft.com/office/drawing/2014/main" id="{B132F5AD-DEEF-42AF-B139-25F374F61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5148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9" name="check-marker-2-3">
            <a:extLst xmlns:a="http://schemas.openxmlformats.org/drawingml/2006/main">
              <a:ext uri="{FF2B5EF4-FFF2-40B4-BE49-F238E27FC236}">
                <a16:creationId xmlns:a16="http://schemas.microsoft.com/office/drawing/2014/main" id="{C3160A3B-3A11-43E6-8B3A-83B2B69D3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7244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9A15A54-5859-4FCF-B786-72ED3BEC9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7244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31" name="check-label-2-3">
            <a:extLst xmlns:a="http://schemas.openxmlformats.org/drawingml/2006/main">
              <a:ext uri="{FF2B5EF4-FFF2-40B4-BE49-F238E27FC236}">
                <a16:creationId xmlns:a16="http://schemas.microsoft.com/office/drawing/2014/main" id="{A8B64CF4-7089-400F-9830-714B7F124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45910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Понятно, кому сообщать об отклонении</a:t>
            </a:r>
          </a:p>
        </p:txBody>
      </p:sp>
    </p:spTree>
    <p:extLst>
      <p:ext uri="{BB962C8B-B14F-4D97-AF65-F5344CB8AC3E}">
        <p14:creationId xmlns:p14="http://schemas.microsoft.com/office/powerpoint/2010/main" val="213955749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872E7A76-2910-4976-A2A2-28CBD5A3C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C4ED7AB3-9F51-4A0F-A946-D3D026FA0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Вводный инструктаж по охране труда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8AD455BC-DBF8-4229-9EC1-44AF2BB5F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e361c7095204060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BAD43F84-631F-4EDC-82B0-6145A1838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СТОП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3D307DD-1B96-49E8-965E-F592DDBDA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Неясная или опасная ситуация - повод остановиться</a:t>
            </a:r>
          </a:p>
        </p:txBody>
      </p:sp>
      <p:sp>
        <p:nvSpPr>
          <p:cNvPr id="7" name="statement-main">
            <a:extLst xmlns:a="http://schemas.openxmlformats.org/drawingml/2006/main">
              <a:ext uri="{FF2B5EF4-FFF2-40B4-BE49-F238E27FC236}">
                <a16:creationId xmlns:a16="http://schemas.microsoft.com/office/drawing/2014/main" id="{5D2A340E-CCD3-4E2F-80D6-CB37B1CC7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47950"/>
            <a:ext cx="7239000" cy="33528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statement-big">
            <a:extLst xmlns:a="http://schemas.openxmlformats.org/drawingml/2006/main">
              <a:ext uri="{FF2B5EF4-FFF2-40B4-BE49-F238E27FC236}">
                <a16:creationId xmlns:a16="http://schemas.microsoft.com/office/drawing/2014/main" id="{EC5465BE-455E-4DE4-9A6B-7DD22232C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914650"/>
            <a:ext cx="65913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4050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СТОП</a:t>
            </a:r>
          </a:p>
        </p:txBody>
      </p:sp>
      <p:sp>
        <p:nvSpPr>
          <p:cNvPr id="9" name="statement-body">
            <a:extLst xmlns:a="http://schemas.openxmlformats.org/drawingml/2006/main">
              <a:ext uri="{FF2B5EF4-FFF2-40B4-BE49-F238E27FC236}">
                <a16:creationId xmlns:a16="http://schemas.microsoft.com/office/drawing/2014/main" id="{D6E35C88-09B8-4810-AD23-74A353D82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038600"/>
            <a:ext cx="6477000" cy="1695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Прекратите действие, отойдите от источника опасности и предупредите людей рядом.</a:t>
            </a:r>
          </a:p>
        </p:txBody>
      </p:sp>
      <p:sp>
        <p:nvSpPr>
          <p:cNvPr id="10" name="statement-side">
            <a:extLst xmlns:a="http://schemas.openxmlformats.org/drawingml/2006/main">
              <a:ext uri="{FF2B5EF4-FFF2-40B4-BE49-F238E27FC236}">
                <a16:creationId xmlns:a16="http://schemas.microsoft.com/office/drawing/2014/main" id="{F9D382F7-14B7-473F-85ED-E3F32EAEA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647950"/>
            <a:ext cx="3352800" cy="33528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0B1F36"/>
          </a:solidFill>
          <a:ln xmlns:a="http://schemas.openxmlformats.org/drawingml/2006/main" w="9525">
            <a:solidFill>
              <a:srgbClr val="0B1F36"/>
            </a:solidFill>
            <a:prstDash val="solid"/>
          </a:ln>
        </p:spPr>
      </p:sp>
      <p:sp>
        <p:nvSpPr>
          <p:cNvPr id="11" name="statement-side-title">
            <a:extLst xmlns:a="http://schemas.openxmlformats.org/drawingml/2006/main">
              <a:ext uri="{FF2B5EF4-FFF2-40B4-BE49-F238E27FC236}">
                <a16:creationId xmlns:a16="http://schemas.microsoft.com/office/drawing/2014/main" id="{979511FF-49A0-443C-9C07-6287F5B97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914650"/>
            <a:ext cx="2743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Не продолжать наугад</a:t>
            </a:r>
          </a:p>
        </p:txBody>
      </p:sp>
      <p:sp>
        <p:nvSpPr>
          <p:cNvPr id="12" name="statement-side-body">
            <a:extLst xmlns:a="http://schemas.openxmlformats.org/drawingml/2006/main">
              <a:ext uri="{FF2B5EF4-FFF2-40B4-BE49-F238E27FC236}">
                <a16:creationId xmlns:a16="http://schemas.microsoft.com/office/drawing/2014/main" id="{11C04D40-D80A-4AD2-B36E-1143A5EC9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924300"/>
            <a:ext cx="2743200" cy="1771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Сообщите руководителю или ответственному лицу и дождитесь безопасного решения.</a:t>
            </a:r>
          </a:p>
        </p:txBody>
      </p:sp>
    </p:spTree>
    <p:extLst>
      <p:ext uri="{BB962C8B-B14F-4D97-AF65-F5344CB8AC3E}">
        <p14:creationId xmlns:p14="http://schemas.microsoft.com/office/powerpoint/2010/main" val="5812643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E51E6E5-B6DF-4A08-B799-F28504BB2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771B9C6F-804F-4A24-8780-D1B33EC2E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Вводный инструктаж по охране труда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EA94C28B-2C79-4B62-BD80-64B779564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da2fbf98df3420d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3F244404-443E-428E-8EE8-5804D55C9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СООБЩЕНИЕ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3E0C8B3-42FC-462B-A2AF-0DF0AAD93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Сообщайте факты коротко и точно</a:t>
            </a:r>
          </a:p>
        </p:txBody>
      </p:sp>
      <p:sp>
        <p:nvSpPr>
          <p:cNvPr id="7" name="step-1">
            <a:extLst xmlns:a="http://schemas.openxmlformats.org/drawingml/2006/main">
              <a:ext uri="{FF2B5EF4-FFF2-40B4-BE49-F238E27FC236}">
                <a16:creationId xmlns:a16="http://schemas.microsoft.com/office/drawing/2014/main" id="{57629C31-05F9-461A-9E70-1A878EB2D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step-badge-1">
            <a:extLst xmlns:a="http://schemas.openxmlformats.org/drawingml/2006/main">
              <a:ext uri="{FF2B5EF4-FFF2-40B4-BE49-F238E27FC236}">
                <a16:creationId xmlns:a16="http://schemas.microsoft.com/office/drawing/2014/main" id="{2945AFB3-34FA-4A91-AE4C-6DDD61F9A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A64FBEE-0090-41B3-9421-364434EB7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step-title-1">
            <a:extLst xmlns:a="http://schemas.openxmlformats.org/drawingml/2006/main">
              <a:ext uri="{FF2B5EF4-FFF2-40B4-BE49-F238E27FC236}">
                <a16:creationId xmlns:a16="http://schemas.microsoft.com/office/drawing/2014/main" id="{A9322015-21AC-4BC9-8DE8-7D4DA1105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Где</a:t>
            </a:r>
          </a:p>
        </p:txBody>
      </p:sp>
      <p:sp>
        <p:nvSpPr>
          <p:cNvPr id="11" name="step-body-1">
            <a:extLst xmlns:a="http://schemas.openxmlformats.org/drawingml/2006/main">
              <a:ext uri="{FF2B5EF4-FFF2-40B4-BE49-F238E27FC236}">
                <a16:creationId xmlns:a16="http://schemas.microsoft.com/office/drawing/2014/main" id="{9CDD197A-D2FB-4A02-9C31-2ADF4D3CB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Место, участок, помещение или ориентир.</a:t>
            </a:r>
          </a:p>
        </p:txBody>
      </p:sp>
      <p:sp>
        <p:nvSpPr>
          <p:cNvPr id="12" name="step-2">
            <a:extLst xmlns:a="http://schemas.openxmlformats.org/drawingml/2006/main">
              <a:ext uri="{FF2B5EF4-FFF2-40B4-BE49-F238E27FC236}">
                <a16:creationId xmlns:a16="http://schemas.microsoft.com/office/drawing/2014/main" id="{0536C8CC-DDB7-4FC9-8E10-CE70359F1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5663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step-badge-2">
            <a:extLst xmlns:a="http://schemas.openxmlformats.org/drawingml/2006/main">
              <a:ext uri="{FF2B5EF4-FFF2-40B4-BE49-F238E27FC236}">
                <a16:creationId xmlns:a16="http://schemas.microsoft.com/office/drawing/2014/main" id="{2E284B8A-B7C4-46F0-A3CA-33679686D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4E942FD-8D9A-4094-A6C7-BFD4AFF12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5" name="step-title-2">
            <a:extLst xmlns:a="http://schemas.openxmlformats.org/drawingml/2006/main">
              <a:ext uri="{FF2B5EF4-FFF2-40B4-BE49-F238E27FC236}">
                <a16:creationId xmlns:a16="http://schemas.microsoft.com/office/drawing/2014/main" id="{B099C737-2C16-41F6-85E8-5DFF772D7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Что</a:t>
            </a:r>
          </a:p>
        </p:txBody>
      </p:sp>
      <p:sp>
        <p:nvSpPr>
          <p:cNvPr id="16" name="step-body-2">
            <a:extLst xmlns:a="http://schemas.openxmlformats.org/drawingml/2006/main">
              <a:ext uri="{FF2B5EF4-FFF2-40B4-BE49-F238E27FC236}">
                <a16:creationId xmlns:a16="http://schemas.microsoft.com/office/drawing/2014/main" id="{6BDD692C-655F-49D1-9B7C-253926CD4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Опасность, неисправность, травма или происшествие.</a:t>
            </a:r>
          </a:p>
        </p:txBody>
      </p:sp>
      <p:sp>
        <p:nvSpPr>
          <p:cNvPr id="17" name="step-3">
            <a:extLst xmlns:a="http://schemas.openxmlformats.org/drawingml/2006/main">
              <a:ext uri="{FF2B5EF4-FFF2-40B4-BE49-F238E27FC236}">
                <a16:creationId xmlns:a16="http://schemas.microsoft.com/office/drawing/2014/main" id="{0F397785-B7F2-44FA-A4FD-E0287D964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8" name="step-badge-3">
            <a:extLst xmlns:a="http://schemas.openxmlformats.org/drawingml/2006/main">
              <a:ext uri="{FF2B5EF4-FFF2-40B4-BE49-F238E27FC236}">
                <a16:creationId xmlns:a16="http://schemas.microsoft.com/office/drawing/2014/main" id="{DD34C591-0016-4608-8E73-9A31F1383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9B27287-1F23-4806-BC87-9D9F8F43B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0" name="step-title-3">
            <a:extLst xmlns:a="http://schemas.openxmlformats.org/drawingml/2006/main">
              <a:ext uri="{FF2B5EF4-FFF2-40B4-BE49-F238E27FC236}">
                <a16:creationId xmlns:a16="http://schemas.microsoft.com/office/drawing/2014/main" id="{6AC1DED5-564D-40EB-A100-B6B83A27E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Кому</a:t>
            </a:r>
          </a:p>
        </p:txBody>
      </p:sp>
      <p:sp>
        <p:nvSpPr>
          <p:cNvPr id="21" name="step-body-3">
            <a:extLst xmlns:a="http://schemas.openxmlformats.org/drawingml/2006/main">
              <a:ext uri="{FF2B5EF4-FFF2-40B4-BE49-F238E27FC236}">
                <a16:creationId xmlns:a16="http://schemas.microsoft.com/office/drawing/2014/main" id="{678E2352-4E28-4DB9-A4D0-4E5E4C01B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Руководителю, ответственному или по экстренному номеру.</a:t>
            </a:r>
          </a:p>
        </p:txBody>
      </p:sp>
      <p:sp>
        <p:nvSpPr>
          <p:cNvPr id="22" name="step-4">
            <a:extLst xmlns:a="http://schemas.openxmlformats.org/drawingml/2006/main">
              <a:ext uri="{FF2B5EF4-FFF2-40B4-BE49-F238E27FC236}">
                <a16:creationId xmlns:a16="http://schemas.microsoft.com/office/drawing/2014/main" id="{A8FEC31F-8CB8-48A1-A2D7-EB6BB72DC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7788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3" name="step-badge-4">
            <a:extLst xmlns:a="http://schemas.openxmlformats.org/drawingml/2006/main">
              <a:ext uri="{FF2B5EF4-FFF2-40B4-BE49-F238E27FC236}">
                <a16:creationId xmlns:a16="http://schemas.microsoft.com/office/drawing/2014/main" id="{82F86940-A9E2-4ED8-9191-8952C126A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EBD398D-56A6-4B88-AF5F-27AAABE44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5" name="step-title-4">
            <a:extLst xmlns:a="http://schemas.openxmlformats.org/drawingml/2006/main">
              <a:ext uri="{FF2B5EF4-FFF2-40B4-BE49-F238E27FC236}">
                <a16:creationId xmlns:a16="http://schemas.microsoft.com/office/drawing/2014/main" id="{9628833E-B101-471D-8487-F29B1C844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Дальше</a:t>
            </a:r>
          </a:p>
        </p:txBody>
      </p:sp>
      <p:sp>
        <p:nvSpPr>
          <p:cNvPr id="26" name="step-body-4">
            <a:extLst xmlns:a="http://schemas.openxmlformats.org/drawingml/2006/main">
              <a:ext uri="{FF2B5EF4-FFF2-40B4-BE49-F238E27FC236}">
                <a16:creationId xmlns:a16="http://schemas.microsoft.com/office/drawing/2014/main" id="{F488A85E-5B95-4A91-9823-0F02BE994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Оставаться в безопасности и выполнять полученные указания.</a:t>
            </a:r>
          </a:p>
        </p:txBody>
      </p:sp>
    </p:spTree>
    <p:extLst>
      <p:ext uri="{BB962C8B-B14F-4D97-AF65-F5344CB8AC3E}">
        <p14:creationId xmlns:p14="http://schemas.microsoft.com/office/powerpoint/2010/main" val="1675528765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footer-rule">
            <a:extLst xmlns:a="http://schemas.openxmlformats.org/drawingml/2006/main">
              <a:ext uri="{FF2B5EF4-FFF2-40B4-BE49-F238E27FC236}">
                <a16:creationId xmlns:a16="http://schemas.microsoft.com/office/drawing/2014/main" id="{98D4B24E-98AC-4527-A330-489BDC5BF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65F3F692-5756-4EF8-A67E-7D6D07665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Вводный инструктаж по охране труда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7252106E-73F0-482D-8022-42554F8C5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9f2581a7f59431c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42C60E8E-4CA3-4B0A-84C4-1FBA4B44E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СИГНАЛ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14AB3F6-4F0B-4CA4-9724-E0BED998E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При тревоге действуйте по установленному порядку</a:t>
            </a:r>
          </a:p>
        </p:txBody>
      </p:sp>
      <p:sp>
        <p:nvSpPr>
          <p:cNvPr id="7" name="slide-lead">
            <a:extLst xmlns:a="http://schemas.openxmlformats.org/drawingml/2006/main">
              <a:ext uri="{FF2B5EF4-FFF2-40B4-BE49-F238E27FC236}">
                <a16:creationId xmlns:a16="http://schemas.microsoft.com/office/drawing/2014/main" id="{5C9C6246-DCAB-43B6-9FD6-9373D5B89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14600"/>
            <a:ext cx="1097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02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Сигнал важнее незавершенного задания и личных вещей.</a:t>
            </a:r>
          </a:p>
        </p:txBody>
      </p:sp>
      <p:sp>
        <p:nvSpPr>
          <p:cNvPr id="8" name="check-row-1-1">
            <a:extLst xmlns:a="http://schemas.openxmlformats.org/drawingml/2006/main">
              <a:ext uri="{FF2B5EF4-FFF2-40B4-BE49-F238E27FC236}">
                <a16:creationId xmlns:a16="http://schemas.microsoft.com/office/drawing/2014/main" id="{B582C2AC-382C-49B4-A0DE-4E475B849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623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9" name="check-marker-1-1">
            <a:extLst xmlns:a="http://schemas.openxmlformats.org/drawingml/2006/main">
              <a:ext uri="{FF2B5EF4-FFF2-40B4-BE49-F238E27FC236}">
                <a16:creationId xmlns:a16="http://schemas.microsoft.com/office/drawing/2014/main" id="{EB062B2E-2C51-415A-841C-2533956CB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3718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1FD5A65-51BB-4D7B-BBFE-2AFD265DB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3718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1" name="check-label-1-1">
            <a:extLst xmlns:a="http://schemas.openxmlformats.org/drawingml/2006/main">
              <a:ext uri="{FF2B5EF4-FFF2-40B4-BE49-F238E27FC236}">
                <a16:creationId xmlns:a16="http://schemas.microsoft.com/office/drawing/2014/main" id="{CFE4EFDF-0FF9-47A9-A520-67390EC32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2385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Прекратить работу безопасным способом</a:t>
            </a:r>
          </a:p>
        </p:txBody>
      </p:sp>
      <p:sp>
        <p:nvSpPr>
          <p:cNvPr id="12" name="check-row-1-2">
            <a:extLst xmlns:a="http://schemas.openxmlformats.org/drawingml/2006/main">
              <a:ext uri="{FF2B5EF4-FFF2-40B4-BE49-F238E27FC236}">
                <a16:creationId xmlns:a16="http://schemas.microsoft.com/office/drawing/2014/main" id="{AA67839D-0C94-4DA3-B11B-D43B3D58D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576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check-marker-1-2">
            <a:extLst xmlns:a="http://schemas.openxmlformats.org/drawingml/2006/main">
              <a:ext uri="{FF2B5EF4-FFF2-40B4-BE49-F238E27FC236}">
                <a16:creationId xmlns:a16="http://schemas.microsoft.com/office/drawing/2014/main" id="{2B7AE432-5D7C-4741-A152-F637FC55F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2672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976584F-7AD6-4DFE-99E3-AB66B99EA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2672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5" name="check-label-1-2">
            <a:extLst xmlns:a="http://schemas.openxmlformats.org/drawingml/2006/main">
              <a:ext uri="{FF2B5EF4-FFF2-40B4-BE49-F238E27FC236}">
                <a16:creationId xmlns:a16="http://schemas.microsoft.com/office/drawing/2014/main" id="{364C4997-F0C6-44D3-BA62-DE9DC6E73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1338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Не задерживаться ради вещей</a:t>
            </a:r>
          </a:p>
        </p:txBody>
      </p:sp>
      <p:sp>
        <p:nvSpPr>
          <p:cNvPr id="16" name="check-row-1-3">
            <a:extLst xmlns:a="http://schemas.openxmlformats.org/drawingml/2006/main">
              <a:ext uri="{FF2B5EF4-FFF2-40B4-BE49-F238E27FC236}">
                <a16:creationId xmlns:a16="http://schemas.microsoft.com/office/drawing/2014/main" id="{7646C330-3AC1-49E6-952C-725151B5E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7" name="check-marker-1-3">
            <a:extLst xmlns:a="http://schemas.openxmlformats.org/drawingml/2006/main">
              <a:ext uri="{FF2B5EF4-FFF2-40B4-BE49-F238E27FC236}">
                <a16:creationId xmlns:a16="http://schemas.microsoft.com/office/drawing/2014/main" id="{14C64D55-9501-40A2-BC61-D8AC28B85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625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A88415E-4D07-459C-8093-88495122F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625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9" name="check-label-1-3">
            <a:extLst xmlns:a="http://schemas.openxmlformats.org/drawingml/2006/main">
              <a:ext uri="{FF2B5EF4-FFF2-40B4-BE49-F238E27FC236}">
                <a16:creationId xmlns:a16="http://schemas.microsoft.com/office/drawing/2014/main" id="{601C2014-62F7-470B-BD2A-60348EB94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0292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Двигаться по обозначенному маршруту</a:t>
            </a:r>
          </a:p>
        </p:txBody>
      </p:sp>
      <p:sp>
        <p:nvSpPr>
          <p:cNvPr id="20" name="check-row-2-1">
            <a:extLst xmlns:a="http://schemas.openxmlformats.org/drawingml/2006/main">
              <a:ext uri="{FF2B5EF4-FFF2-40B4-BE49-F238E27FC236}">
                <a16:creationId xmlns:a16="http://schemas.microsoft.com/office/drawing/2014/main" id="{D49505F6-1996-431B-85DC-A8442F914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1623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1" name="check-marker-2-1">
            <a:extLst xmlns:a="http://schemas.openxmlformats.org/drawingml/2006/main">
              <a:ext uri="{FF2B5EF4-FFF2-40B4-BE49-F238E27FC236}">
                <a16:creationId xmlns:a16="http://schemas.microsoft.com/office/drawing/2014/main" id="{812BC2D8-32A3-4D63-8CBF-223FAB038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3718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C593E85-D26B-44DA-8B05-1C9986366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3718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3" name="check-label-2-1">
            <a:extLst xmlns:a="http://schemas.openxmlformats.org/drawingml/2006/main">
              <a:ext uri="{FF2B5EF4-FFF2-40B4-BE49-F238E27FC236}">
                <a16:creationId xmlns:a16="http://schemas.microsoft.com/office/drawing/2014/main" id="{6B157097-06BE-4B63-8DCC-43B06450D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2385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Не пользоваться лифтом при пожаре</a:t>
            </a:r>
          </a:p>
        </p:txBody>
      </p:sp>
      <p:sp>
        <p:nvSpPr>
          <p:cNvPr id="24" name="check-row-2-2">
            <a:extLst xmlns:a="http://schemas.openxmlformats.org/drawingml/2006/main">
              <a:ext uri="{FF2B5EF4-FFF2-40B4-BE49-F238E27FC236}">
                <a16:creationId xmlns:a16="http://schemas.microsoft.com/office/drawing/2014/main" id="{20A210BC-5260-484A-957F-1F1D2853C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0576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5" name="check-marker-2-2">
            <a:extLst xmlns:a="http://schemas.openxmlformats.org/drawingml/2006/main">
              <a:ext uri="{FF2B5EF4-FFF2-40B4-BE49-F238E27FC236}">
                <a16:creationId xmlns:a16="http://schemas.microsoft.com/office/drawing/2014/main" id="{FE531261-43AA-48D0-B850-E93A7EC7E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2672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B8E3EDC-A32A-4AB5-BC51-E8FD6A5E0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2672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7" name="check-label-2-2">
            <a:extLst xmlns:a="http://schemas.openxmlformats.org/drawingml/2006/main">
              <a:ext uri="{FF2B5EF4-FFF2-40B4-BE49-F238E27FC236}">
                <a16:creationId xmlns:a16="http://schemas.microsoft.com/office/drawing/2014/main" id="{2DAE75BF-D5FF-4E18-ADA4-10973AB2E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41338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Помогать без риска для себя</a:t>
            </a:r>
          </a:p>
        </p:txBody>
      </p:sp>
      <p:sp>
        <p:nvSpPr>
          <p:cNvPr id="28" name="check-row-2-3">
            <a:extLst xmlns:a="http://schemas.openxmlformats.org/drawingml/2006/main">
              <a:ext uri="{FF2B5EF4-FFF2-40B4-BE49-F238E27FC236}">
                <a16:creationId xmlns:a16="http://schemas.microsoft.com/office/drawing/2014/main" id="{D1E29807-7413-4D9D-AE5F-4DBB99F4F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9530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9" name="check-marker-2-3">
            <a:extLst xmlns:a="http://schemas.openxmlformats.org/drawingml/2006/main">
              <a:ext uri="{FF2B5EF4-FFF2-40B4-BE49-F238E27FC236}">
                <a16:creationId xmlns:a16="http://schemas.microsoft.com/office/drawing/2014/main" id="{5A76E5C1-B73C-4ABC-B038-3093E9756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51625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ABCF9F4-D67D-43CE-A2EB-D259A17CB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51625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31" name="check-label-2-3">
            <a:extLst xmlns:a="http://schemas.openxmlformats.org/drawingml/2006/main">
              <a:ext uri="{FF2B5EF4-FFF2-40B4-BE49-F238E27FC236}">
                <a16:creationId xmlns:a16="http://schemas.microsoft.com/office/drawing/2014/main" id="{EAE8A084-3513-4E1E-B660-1DCFD3319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50292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Прибыть к месту сбора</a:t>
            </a:r>
          </a:p>
        </p:txBody>
      </p:sp>
    </p:spTree>
    <p:extLst>
      <p:ext uri="{BB962C8B-B14F-4D97-AF65-F5344CB8AC3E}">
        <p14:creationId xmlns:p14="http://schemas.microsoft.com/office/powerpoint/2010/main" val="1677911304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footer-rule">
            <a:extLst xmlns:a="http://schemas.openxmlformats.org/drawingml/2006/main">
              <a:ext uri="{FF2B5EF4-FFF2-40B4-BE49-F238E27FC236}">
                <a16:creationId xmlns:a16="http://schemas.microsoft.com/office/drawing/2014/main" id="{03B742DE-AFDE-43CA-913D-3319A396F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8E932FB7-765D-4AB0-ACA8-F6F83AF18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Вводный инструктаж по охране труда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B833EDA0-3426-4F3E-8F9F-5F032FF65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6816724641b46f0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84EC0E13-3F52-4506-AA4D-C80DCF90F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ЭВАКУАЦИЯ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2902E90-D0C0-48AD-AA02-BB9F998FD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Эвакуация проходит без возврата и самовольных маршрутов</a:t>
            </a:r>
          </a:p>
        </p:txBody>
      </p:sp>
      <p:sp>
        <p:nvSpPr>
          <p:cNvPr id="7" name="step-1">
            <a:extLst xmlns:a="http://schemas.openxmlformats.org/drawingml/2006/main">
              <a:ext uri="{FF2B5EF4-FFF2-40B4-BE49-F238E27FC236}">
                <a16:creationId xmlns:a16="http://schemas.microsoft.com/office/drawing/2014/main" id="{D5D15115-7BC0-4666-986F-B6A015100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47950"/>
            <a:ext cx="2614613" cy="335280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step-badge-1">
            <a:extLst xmlns:a="http://schemas.openxmlformats.org/drawingml/2006/main">
              <a:ext uri="{FF2B5EF4-FFF2-40B4-BE49-F238E27FC236}">
                <a16:creationId xmlns:a16="http://schemas.microsoft.com/office/drawing/2014/main" id="{927E02ED-A943-41A9-BB3C-41092DB3D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85750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F08F842-6F39-4803-B8FB-EB87E93E3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85750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step-title-1">
            <a:extLst xmlns:a="http://schemas.openxmlformats.org/drawingml/2006/main">
              <a:ext uri="{FF2B5EF4-FFF2-40B4-BE49-F238E27FC236}">
                <a16:creationId xmlns:a16="http://schemas.microsoft.com/office/drawing/2014/main" id="{5F2F3ECD-1383-4987-B265-2F1FFA97E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48615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Услышать</a:t>
            </a:r>
          </a:p>
        </p:txBody>
      </p:sp>
      <p:sp>
        <p:nvSpPr>
          <p:cNvPr id="11" name="step-body-1">
            <a:extLst xmlns:a="http://schemas.openxmlformats.org/drawingml/2006/main">
              <a:ext uri="{FF2B5EF4-FFF2-40B4-BE49-F238E27FC236}">
                <a16:creationId xmlns:a16="http://schemas.microsoft.com/office/drawing/2014/main" id="{9C77BD08-D66C-4841-8B89-980B41F7E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476750"/>
            <a:ext cx="2195513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Распознать сигнал или распоряжение.</a:t>
            </a:r>
          </a:p>
        </p:txBody>
      </p:sp>
      <p:sp>
        <p:nvSpPr>
          <p:cNvPr id="12" name="step-2">
            <a:extLst xmlns:a="http://schemas.openxmlformats.org/drawingml/2006/main">
              <a:ext uri="{FF2B5EF4-FFF2-40B4-BE49-F238E27FC236}">
                <a16:creationId xmlns:a16="http://schemas.microsoft.com/office/drawing/2014/main" id="{6321F4DA-4683-4084-A46B-F2B5D9262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5663" y="2647950"/>
            <a:ext cx="2614613" cy="335280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step-badge-2">
            <a:extLst xmlns:a="http://schemas.openxmlformats.org/drawingml/2006/main">
              <a:ext uri="{FF2B5EF4-FFF2-40B4-BE49-F238E27FC236}">
                <a16:creationId xmlns:a16="http://schemas.microsoft.com/office/drawing/2014/main" id="{D0DB925A-BBFE-497E-ADB7-50A92EFB1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285750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19255BE-4302-4E61-A800-2BBF3FDA1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285750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5" name="step-title-2">
            <a:extLst xmlns:a="http://schemas.openxmlformats.org/drawingml/2006/main">
              <a:ext uri="{FF2B5EF4-FFF2-40B4-BE49-F238E27FC236}">
                <a16:creationId xmlns:a16="http://schemas.microsoft.com/office/drawing/2014/main" id="{5A39C927-82BC-4ACF-A55E-F7B418D09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348615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Выйти</a:t>
            </a:r>
          </a:p>
        </p:txBody>
      </p:sp>
      <p:sp>
        <p:nvSpPr>
          <p:cNvPr id="16" name="step-body-2">
            <a:extLst xmlns:a="http://schemas.openxmlformats.org/drawingml/2006/main">
              <a:ext uri="{FF2B5EF4-FFF2-40B4-BE49-F238E27FC236}">
                <a16:creationId xmlns:a16="http://schemas.microsoft.com/office/drawing/2014/main" id="{5C847D68-18DE-4D2C-9507-643D30166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4476750"/>
            <a:ext cx="2195513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Использовать безопасный основной или запасной путь.</a:t>
            </a:r>
          </a:p>
        </p:txBody>
      </p:sp>
      <p:sp>
        <p:nvSpPr>
          <p:cNvPr id="17" name="step-3">
            <a:extLst xmlns:a="http://schemas.openxmlformats.org/drawingml/2006/main">
              <a:ext uri="{FF2B5EF4-FFF2-40B4-BE49-F238E27FC236}">
                <a16:creationId xmlns:a16="http://schemas.microsoft.com/office/drawing/2014/main" id="{3AF69F6F-6236-4F55-90EB-9240B0C56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2647950"/>
            <a:ext cx="2614613" cy="335280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8" name="step-badge-3">
            <a:extLst xmlns:a="http://schemas.openxmlformats.org/drawingml/2006/main">
              <a:ext uri="{FF2B5EF4-FFF2-40B4-BE49-F238E27FC236}">
                <a16:creationId xmlns:a16="http://schemas.microsoft.com/office/drawing/2014/main" id="{3B3720CB-4762-4B2B-8E43-6C3BCD08D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85750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E716E91-9600-43B2-9B3D-930C574A5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85750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0" name="step-title-3">
            <a:extLst xmlns:a="http://schemas.openxmlformats.org/drawingml/2006/main">
              <a:ext uri="{FF2B5EF4-FFF2-40B4-BE49-F238E27FC236}">
                <a16:creationId xmlns:a16="http://schemas.microsoft.com/office/drawing/2014/main" id="{068F1A72-A917-49FD-8702-684018341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348615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Собраться</a:t>
            </a:r>
          </a:p>
        </p:txBody>
      </p:sp>
      <p:sp>
        <p:nvSpPr>
          <p:cNvPr id="21" name="step-body-3">
            <a:extLst xmlns:a="http://schemas.openxmlformats.org/drawingml/2006/main">
              <a:ext uri="{FF2B5EF4-FFF2-40B4-BE49-F238E27FC236}">
                <a16:creationId xmlns:a16="http://schemas.microsoft.com/office/drawing/2014/main" id="{DA77CD7A-736A-4D4E-9F10-27DAB6A13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4476750"/>
            <a:ext cx="2195513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Прибыть в установленное место сбора.</a:t>
            </a:r>
          </a:p>
        </p:txBody>
      </p:sp>
      <p:sp>
        <p:nvSpPr>
          <p:cNvPr id="22" name="step-4">
            <a:extLst xmlns:a="http://schemas.openxmlformats.org/drawingml/2006/main">
              <a:ext uri="{FF2B5EF4-FFF2-40B4-BE49-F238E27FC236}">
                <a16:creationId xmlns:a16="http://schemas.microsoft.com/office/drawing/2014/main" id="{16322BA3-13CB-42F3-AA60-4EAEF43E4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7788" y="2647950"/>
            <a:ext cx="2614613" cy="335280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3" name="step-badge-4">
            <a:extLst xmlns:a="http://schemas.openxmlformats.org/drawingml/2006/main">
              <a:ext uri="{FF2B5EF4-FFF2-40B4-BE49-F238E27FC236}">
                <a16:creationId xmlns:a16="http://schemas.microsoft.com/office/drawing/2014/main" id="{B57B9F89-0DF8-4796-96F5-8803F0C8F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285750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4211804-ED8C-4A05-8DDF-79D496B53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285750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5" name="step-title-4">
            <a:extLst xmlns:a="http://schemas.openxmlformats.org/drawingml/2006/main">
              <a:ext uri="{FF2B5EF4-FFF2-40B4-BE49-F238E27FC236}">
                <a16:creationId xmlns:a16="http://schemas.microsoft.com/office/drawing/2014/main" id="{2D0866DC-DF8D-4263-B1D9-73A1D909C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348615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Отметиться</a:t>
            </a:r>
          </a:p>
        </p:txBody>
      </p:sp>
      <p:sp>
        <p:nvSpPr>
          <p:cNvPr id="26" name="step-body-4">
            <a:extLst xmlns:a="http://schemas.openxmlformats.org/drawingml/2006/main">
              <a:ext uri="{FF2B5EF4-FFF2-40B4-BE49-F238E27FC236}">
                <a16:creationId xmlns:a16="http://schemas.microsoft.com/office/drawing/2014/main" id="{9613007C-BF83-4251-8E38-9E46698C8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4476750"/>
            <a:ext cx="2195513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Сообщить о себе и известных людях в опасной зоне.</a:t>
            </a:r>
          </a:p>
        </p:txBody>
      </p:sp>
    </p:spTree>
    <p:extLst>
      <p:ext uri="{BB962C8B-B14F-4D97-AF65-F5344CB8AC3E}">
        <p14:creationId xmlns:p14="http://schemas.microsoft.com/office/powerpoint/2010/main" val="334791976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3486B7B2-5E60-42C2-9825-735970D95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DBF757B2-C014-432D-806E-B06A8B736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Вводный инструктаж по охране труда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463C8C1F-58A2-4566-99D2-491C2860B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296d7b691604fab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E09258E5-876D-4C1E-A417-566915783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ПРОИСШЕСТВИЕ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83DADDC-30C6-458E-B488-3E8B2A8A3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 травме и опасном событии сообщают сразу</a:t>
            </a:r>
          </a:p>
        </p:txBody>
      </p:sp>
      <p:sp>
        <p:nvSpPr>
          <p:cNvPr id="7" name="compare-1">
            <a:extLst xmlns:a="http://schemas.openxmlformats.org/drawingml/2006/main">
              <a:ext uri="{FF2B5EF4-FFF2-40B4-BE49-F238E27FC236}">
                <a16:creationId xmlns:a16="http://schemas.microsoft.com/office/drawing/2014/main" id="{B5588FF0-921C-4EC4-9259-4666B6D4B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5334000" cy="3790950"/>
          </a:xfrm>
          <a:prstGeom xmlns:a="http://schemas.openxmlformats.org/drawingml/2006/main" prst="roundRect">
            <a:avLst>
              <a:gd name="adj" fmla="val 4020"/>
            </a:avLst>
          </a:prstGeom>
          <a:solidFill xmlns:a="http://schemas.openxmlformats.org/drawingml/2006/main">
            <a:srgbClr val="FFF1EF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9445755-719F-4F3D-BA41-453DC5A06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38400"/>
            <a:ext cx="4800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Опасно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CC1C178-1C5E-4824-919B-098362415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05150"/>
            <a:ext cx="361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×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5946BF7-AFA8-41E4-B1E2-1870CC1B9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105150"/>
            <a:ext cx="419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Скрыть небольшой инцидент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4772266-BE15-4FA3-9266-F3844E57F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771900"/>
            <a:ext cx="361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×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37C549F-A40D-405F-AD45-EEFF91BD5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771900"/>
            <a:ext cx="419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4697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Переместить предметы без необходимости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21C11CA-67AD-420E-B524-4610D492E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438650"/>
            <a:ext cx="361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×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AC3AE76-27D9-4EDA-9CA9-CAD3854C8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4438650"/>
            <a:ext cx="419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Возобновить работу самостоятельно</a:t>
            </a:r>
          </a:p>
        </p:txBody>
      </p:sp>
      <p:sp>
        <p:nvSpPr>
          <p:cNvPr id="15" name="compare-2">
            <a:extLst xmlns:a="http://schemas.openxmlformats.org/drawingml/2006/main">
              <a:ext uri="{FF2B5EF4-FFF2-40B4-BE49-F238E27FC236}">
                <a16:creationId xmlns:a16="http://schemas.microsoft.com/office/drawing/2014/main" id="{D688A9BF-6EDB-4BE3-9672-5D5A7CEEF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209800"/>
            <a:ext cx="5334000" cy="3790950"/>
          </a:xfrm>
          <a:prstGeom xmlns:a="http://schemas.openxmlformats.org/drawingml/2006/main" prst="roundRect">
            <a:avLst>
              <a:gd name="adj" fmla="val 4020"/>
            </a:avLst>
          </a:prstGeom>
          <a:solidFill xmlns:a="http://schemas.openxmlformats.org/drawingml/2006/main">
            <a:srgbClr val="ECF9F4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5507C4C-D5CB-46E8-80C4-768C99C5A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438400"/>
            <a:ext cx="4800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167C5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67C5A"/>
                </a:solidFill>
                <a:latin typeface="Arial"/>
                <a:ea typeface="Arial"/>
                <a:cs typeface="Arial"/>
              </a:rPr>
              <a:t>Правильно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75C1449-4E50-4D80-A8FD-23C1121EE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105150"/>
            <a:ext cx="361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167C5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67C5A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541D713-3446-4DC1-9212-869C784AE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3105150"/>
            <a:ext cx="419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Остановить опасное действие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D598B82-D32F-48C7-B8BB-6432C70CB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771900"/>
            <a:ext cx="361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167C5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67C5A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888205C-965C-4AC2-8D9D-EF940E1E0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3771900"/>
            <a:ext cx="419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Организовать помощь и сообщение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35E0D4D-70A5-4EF5-923E-10135DA1D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438650"/>
            <a:ext cx="361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167C5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67C5A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9C9E604-F7D7-4F0A-A737-A9545A43C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4438650"/>
            <a:ext cx="419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4697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Сохранить обстановку, если это безопасно</a:t>
            </a:r>
          </a:p>
        </p:txBody>
      </p:sp>
    </p:spTree>
    <p:extLst>
      <p:ext uri="{BB962C8B-B14F-4D97-AF65-F5344CB8AC3E}">
        <p14:creationId xmlns:p14="http://schemas.microsoft.com/office/powerpoint/2010/main" val="1985026562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footer-rule">
            <a:extLst xmlns:a="http://schemas.openxmlformats.org/drawingml/2006/main">
              <a:ext uri="{FF2B5EF4-FFF2-40B4-BE49-F238E27FC236}">
                <a16:creationId xmlns:a16="http://schemas.microsoft.com/office/drawing/2014/main" id="{F84DC4AD-5D17-4063-BB11-2A4B94723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C27765D4-0CB7-45CA-8A58-3FDB76082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Вводный инструктаж по охране труда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6F464674-AB92-4BC2-BE21-95BD3876E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9c0d0635984a76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748E2C6B-CCC2-4CF4-9BD9-9E5FC74C2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ПЕРВАЯ ПОМОЩЬ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977993F-74D0-41BE-B02F-C13A760A4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Сначала безопасность, затем помощь</a:t>
            </a:r>
          </a:p>
        </p:txBody>
      </p:sp>
      <p:sp>
        <p:nvSpPr>
          <p:cNvPr id="7" name="step-1">
            <a:extLst xmlns:a="http://schemas.openxmlformats.org/drawingml/2006/main">
              <a:ext uri="{FF2B5EF4-FFF2-40B4-BE49-F238E27FC236}">
                <a16:creationId xmlns:a16="http://schemas.microsoft.com/office/drawing/2014/main" id="{8DC345DC-3F49-4992-8DE9-258CF960B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step-badge-1">
            <a:extLst xmlns:a="http://schemas.openxmlformats.org/drawingml/2006/main">
              <a:ext uri="{FF2B5EF4-FFF2-40B4-BE49-F238E27FC236}">
                <a16:creationId xmlns:a16="http://schemas.microsoft.com/office/drawing/2014/main" id="{43DF9D54-4E8A-471E-AFF8-DC7FF6B0C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A55EAEB-4A75-417D-8D05-E4C098D1E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step-title-1">
            <a:extLst xmlns:a="http://schemas.openxmlformats.org/drawingml/2006/main">
              <a:ext uri="{FF2B5EF4-FFF2-40B4-BE49-F238E27FC236}">
                <a16:creationId xmlns:a16="http://schemas.microsoft.com/office/drawing/2014/main" id="{A8A61101-9880-4554-A9F9-41ACB5CFC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Оценить место</a:t>
            </a:r>
          </a:p>
        </p:txBody>
      </p:sp>
      <p:sp>
        <p:nvSpPr>
          <p:cNvPr id="11" name="step-body-1">
            <a:extLst xmlns:a="http://schemas.openxmlformats.org/drawingml/2006/main">
              <a:ext uri="{FF2B5EF4-FFF2-40B4-BE49-F238E27FC236}">
                <a16:creationId xmlns:a16="http://schemas.microsoft.com/office/drawing/2014/main" id="{FC4662A1-D1EC-4CC5-80F3-CF56AFF5D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Не становиться вторым пострадавшим.</a:t>
            </a:r>
          </a:p>
        </p:txBody>
      </p:sp>
      <p:sp>
        <p:nvSpPr>
          <p:cNvPr id="12" name="step-2">
            <a:extLst xmlns:a="http://schemas.openxmlformats.org/drawingml/2006/main">
              <a:ext uri="{FF2B5EF4-FFF2-40B4-BE49-F238E27FC236}">
                <a16:creationId xmlns:a16="http://schemas.microsoft.com/office/drawing/2014/main" id="{C242B3F5-B3DA-43B9-B181-C07583A7E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5663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step-badge-2">
            <a:extLst xmlns:a="http://schemas.openxmlformats.org/drawingml/2006/main">
              <a:ext uri="{FF2B5EF4-FFF2-40B4-BE49-F238E27FC236}">
                <a16:creationId xmlns:a16="http://schemas.microsoft.com/office/drawing/2014/main" id="{01BAFAD1-AFFB-4C52-A5B6-0F090772A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B3506EA-C8A5-4365-97FD-2F220DDCD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5" name="step-title-2">
            <a:extLst xmlns:a="http://schemas.openxmlformats.org/drawingml/2006/main">
              <a:ext uri="{FF2B5EF4-FFF2-40B4-BE49-F238E27FC236}">
                <a16:creationId xmlns:a16="http://schemas.microsoft.com/office/drawing/2014/main" id="{07126347-4967-4CFC-95E9-43E6E64AF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Позвать помощь</a:t>
            </a:r>
          </a:p>
        </p:txBody>
      </p:sp>
      <p:sp>
        <p:nvSpPr>
          <p:cNvPr id="16" name="step-body-2">
            <a:extLst xmlns:a="http://schemas.openxmlformats.org/drawingml/2006/main">
              <a:ext uri="{FF2B5EF4-FFF2-40B4-BE49-F238E27FC236}">
                <a16:creationId xmlns:a16="http://schemas.microsoft.com/office/drawing/2014/main" id="{3E942AAE-39B4-4A9A-A04E-BAEC70F91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Вызвать 112 и привлечь обученных людей.</a:t>
            </a:r>
          </a:p>
        </p:txBody>
      </p:sp>
      <p:sp>
        <p:nvSpPr>
          <p:cNvPr id="17" name="step-3">
            <a:extLst xmlns:a="http://schemas.openxmlformats.org/drawingml/2006/main">
              <a:ext uri="{FF2B5EF4-FFF2-40B4-BE49-F238E27FC236}">
                <a16:creationId xmlns:a16="http://schemas.microsoft.com/office/drawing/2014/main" id="{39DAEE8B-2A17-4747-B8DD-B01F1DDE4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8" name="step-badge-3">
            <a:extLst xmlns:a="http://schemas.openxmlformats.org/drawingml/2006/main">
              <a:ext uri="{FF2B5EF4-FFF2-40B4-BE49-F238E27FC236}">
                <a16:creationId xmlns:a16="http://schemas.microsoft.com/office/drawing/2014/main" id="{57DD5291-EA73-401E-9D32-DB93D9E0C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AA535B1-154D-43A0-B654-945886DB6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0" name="step-title-3">
            <a:extLst xmlns:a="http://schemas.openxmlformats.org/drawingml/2006/main">
              <a:ext uri="{FF2B5EF4-FFF2-40B4-BE49-F238E27FC236}">
                <a16:creationId xmlns:a16="http://schemas.microsoft.com/office/drawing/2014/main" id="{FF05FE3C-950D-44C9-9D99-7A99F2DB6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Проверить</a:t>
            </a:r>
          </a:p>
        </p:txBody>
      </p:sp>
      <p:sp>
        <p:nvSpPr>
          <p:cNvPr id="21" name="step-body-3">
            <a:extLst xmlns:a="http://schemas.openxmlformats.org/drawingml/2006/main">
              <a:ext uri="{FF2B5EF4-FFF2-40B4-BE49-F238E27FC236}">
                <a16:creationId xmlns:a16="http://schemas.microsoft.com/office/drawing/2014/main" id="{41C09159-724A-420D-99CC-0DD0EAE03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Оценить сознание и дыхание в рамках освоенного алгоритма.</a:t>
            </a:r>
          </a:p>
        </p:txBody>
      </p:sp>
      <p:sp>
        <p:nvSpPr>
          <p:cNvPr id="22" name="step-4">
            <a:extLst xmlns:a="http://schemas.openxmlformats.org/drawingml/2006/main">
              <a:ext uri="{FF2B5EF4-FFF2-40B4-BE49-F238E27FC236}">
                <a16:creationId xmlns:a16="http://schemas.microsoft.com/office/drawing/2014/main" id="{6D0B68E1-3539-43B2-B610-0F85AC351A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7788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3" name="step-badge-4">
            <a:extLst xmlns:a="http://schemas.openxmlformats.org/drawingml/2006/main">
              <a:ext uri="{FF2B5EF4-FFF2-40B4-BE49-F238E27FC236}">
                <a16:creationId xmlns:a16="http://schemas.microsoft.com/office/drawing/2014/main" id="{102C7235-42AC-4B60-9F3A-770E408EA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262DB1B-77B0-45D8-B8D0-31DF93704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5" name="step-title-4">
            <a:extLst xmlns:a="http://schemas.openxmlformats.org/drawingml/2006/main">
              <a:ext uri="{FF2B5EF4-FFF2-40B4-BE49-F238E27FC236}">
                <a16:creationId xmlns:a16="http://schemas.microsoft.com/office/drawing/2014/main" id="{CAA90A2D-A3B9-4E5A-B2B6-359854752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Помогать</a:t>
            </a:r>
          </a:p>
        </p:txBody>
      </p:sp>
      <p:sp>
        <p:nvSpPr>
          <p:cNvPr id="26" name="step-body-4">
            <a:extLst xmlns:a="http://schemas.openxmlformats.org/drawingml/2006/main">
              <a:ext uri="{FF2B5EF4-FFF2-40B4-BE49-F238E27FC236}">
                <a16:creationId xmlns:a16="http://schemas.microsoft.com/office/drawing/2014/main" id="{376B6FCB-DE88-4C62-AE8C-9F47E025C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Выполнять только известные и безопасные мероприятия.</a:t>
            </a:r>
          </a:p>
        </p:txBody>
      </p:sp>
    </p:spTree>
    <p:extLst>
      <p:ext uri="{BB962C8B-B14F-4D97-AF65-F5344CB8AC3E}">
        <p14:creationId xmlns:p14="http://schemas.microsoft.com/office/powerpoint/2010/main" val="653803398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footer-rule">
            <a:extLst xmlns:a="http://schemas.openxmlformats.org/drawingml/2006/main">
              <a:ext uri="{FF2B5EF4-FFF2-40B4-BE49-F238E27FC236}">
                <a16:creationId xmlns:a16="http://schemas.microsoft.com/office/drawing/2014/main" id="{980A415A-12C9-428E-BB23-66778E2F6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3AF356EB-5DC6-4184-842E-CBAB19F64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Вводный инструктаж по охране труда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88BCE691-7990-4CF0-A1EC-F4CF79674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82f72590c834375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3C9FC705-BC39-4783-B8E1-1A0713C20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ПОЖАР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ADF9545-17E3-48C5-8839-D6F4A0C75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При признаках пожара главное - сообщение и выход</a:t>
            </a:r>
          </a:p>
        </p:txBody>
      </p:sp>
      <p:sp>
        <p:nvSpPr>
          <p:cNvPr id="7" name="slide-lead">
            <a:extLst xmlns:a="http://schemas.openxmlformats.org/drawingml/2006/main">
              <a:ext uri="{FF2B5EF4-FFF2-40B4-BE49-F238E27FC236}">
                <a16:creationId xmlns:a16="http://schemas.microsoft.com/office/drawing/2014/main" id="{7CA722DD-38F5-4394-B8DC-A18033E57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14600"/>
            <a:ext cx="1097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02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Дым, запах горения, искрение или пламя требуют немедленной реакции.</a:t>
            </a:r>
          </a:p>
        </p:txBody>
      </p:sp>
      <p:sp>
        <p:nvSpPr>
          <p:cNvPr id="8" name="check-row-1-1">
            <a:extLst xmlns:a="http://schemas.openxmlformats.org/drawingml/2006/main">
              <a:ext uri="{FF2B5EF4-FFF2-40B4-BE49-F238E27FC236}">
                <a16:creationId xmlns:a16="http://schemas.microsoft.com/office/drawing/2014/main" id="{B877ECFD-FD60-4EBD-813D-FC6A853F5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623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9" name="check-marker-1-1">
            <a:extLst xmlns:a="http://schemas.openxmlformats.org/drawingml/2006/main">
              <a:ext uri="{FF2B5EF4-FFF2-40B4-BE49-F238E27FC236}">
                <a16:creationId xmlns:a16="http://schemas.microsoft.com/office/drawing/2014/main" id="{5F94D023-1270-4F21-B79A-DDAD1330E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3718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33BB4B2-74BA-4693-A2C1-5A55BC602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3718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1" name="check-label-1-1">
            <a:extLst xmlns:a="http://schemas.openxmlformats.org/drawingml/2006/main">
              <a:ext uri="{FF2B5EF4-FFF2-40B4-BE49-F238E27FC236}">
                <a16:creationId xmlns:a16="http://schemas.microsoft.com/office/drawing/2014/main" id="{C8525F3A-4ACE-44CB-B7EC-A9DAADA3B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2385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Подать сигнал установленным способом</a:t>
            </a:r>
          </a:p>
        </p:txBody>
      </p:sp>
      <p:sp>
        <p:nvSpPr>
          <p:cNvPr id="12" name="check-row-1-2">
            <a:extLst xmlns:a="http://schemas.openxmlformats.org/drawingml/2006/main">
              <a:ext uri="{FF2B5EF4-FFF2-40B4-BE49-F238E27FC236}">
                <a16:creationId xmlns:a16="http://schemas.microsoft.com/office/drawing/2014/main" id="{75845AEE-E404-49A7-8DD7-7D229C6DB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576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check-marker-1-2">
            <a:extLst xmlns:a="http://schemas.openxmlformats.org/drawingml/2006/main">
              <a:ext uri="{FF2B5EF4-FFF2-40B4-BE49-F238E27FC236}">
                <a16:creationId xmlns:a16="http://schemas.microsoft.com/office/drawing/2014/main" id="{1C19C4D9-DB1F-40C7-99B0-322AF4C0A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2672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6D82119-0DEB-49F7-BD78-6A33A8720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2672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5" name="check-label-1-2">
            <a:extLst xmlns:a="http://schemas.openxmlformats.org/drawingml/2006/main">
              <a:ext uri="{FF2B5EF4-FFF2-40B4-BE49-F238E27FC236}">
                <a16:creationId xmlns:a16="http://schemas.microsoft.com/office/drawing/2014/main" id="{8D29963E-3F7A-4AA2-ABFF-BAA38F90D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1338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Позвонить 101 или 112</a:t>
            </a:r>
          </a:p>
        </p:txBody>
      </p:sp>
      <p:sp>
        <p:nvSpPr>
          <p:cNvPr id="16" name="check-row-1-3">
            <a:extLst xmlns:a="http://schemas.openxmlformats.org/drawingml/2006/main">
              <a:ext uri="{FF2B5EF4-FFF2-40B4-BE49-F238E27FC236}">
                <a16:creationId xmlns:a16="http://schemas.microsoft.com/office/drawing/2014/main" id="{B1009440-334D-4F01-A080-DC2DC972A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7" name="check-marker-1-3">
            <a:extLst xmlns:a="http://schemas.openxmlformats.org/drawingml/2006/main">
              <a:ext uri="{FF2B5EF4-FFF2-40B4-BE49-F238E27FC236}">
                <a16:creationId xmlns:a16="http://schemas.microsoft.com/office/drawing/2014/main" id="{CAC06418-500A-4193-BFBF-3FFE8C0B8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625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4C8CFDC-3EE9-4524-8382-97E66CF8B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625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9" name="check-label-1-3">
            <a:extLst xmlns:a="http://schemas.openxmlformats.org/drawingml/2006/main">
              <a:ext uri="{FF2B5EF4-FFF2-40B4-BE49-F238E27FC236}">
                <a16:creationId xmlns:a16="http://schemas.microsoft.com/office/drawing/2014/main" id="{8C72A4BE-1FA8-4653-810F-27C47C0E3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0292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Назвать адрес и место пожара</a:t>
            </a:r>
          </a:p>
        </p:txBody>
      </p:sp>
      <p:sp>
        <p:nvSpPr>
          <p:cNvPr id="20" name="check-row-2-1">
            <a:extLst xmlns:a="http://schemas.openxmlformats.org/drawingml/2006/main">
              <a:ext uri="{FF2B5EF4-FFF2-40B4-BE49-F238E27FC236}">
                <a16:creationId xmlns:a16="http://schemas.microsoft.com/office/drawing/2014/main" id="{02B7EA80-77B5-41C5-80DB-02E1A9348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1623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1" name="check-marker-2-1">
            <a:extLst xmlns:a="http://schemas.openxmlformats.org/drawingml/2006/main">
              <a:ext uri="{FF2B5EF4-FFF2-40B4-BE49-F238E27FC236}">
                <a16:creationId xmlns:a16="http://schemas.microsoft.com/office/drawing/2014/main" id="{86BD08D5-C004-4095-95CC-E927A36D4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3718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1A6FB78-68D7-41AA-91B2-C46EDF57E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3718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3" name="check-label-2-1">
            <a:extLst xmlns:a="http://schemas.openxmlformats.org/drawingml/2006/main">
              <a:ext uri="{FF2B5EF4-FFF2-40B4-BE49-F238E27FC236}">
                <a16:creationId xmlns:a16="http://schemas.microsoft.com/office/drawing/2014/main" id="{523491D4-3AF8-4428-B8A0-925B13393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2385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Начать эвакуацию</a:t>
            </a:r>
          </a:p>
        </p:txBody>
      </p:sp>
      <p:sp>
        <p:nvSpPr>
          <p:cNvPr id="24" name="check-row-2-2">
            <a:extLst xmlns:a="http://schemas.openxmlformats.org/drawingml/2006/main">
              <a:ext uri="{FF2B5EF4-FFF2-40B4-BE49-F238E27FC236}">
                <a16:creationId xmlns:a16="http://schemas.microsoft.com/office/drawing/2014/main" id="{6441FC02-8D6D-4B92-ACF2-720F725C38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0576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5" name="check-marker-2-2">
            <a:extLst xmlns:a="http://schemas.openxmlformats.org/drawingml/2006/main">
              <a:ext uri="{FF2B5EF4-FFF2-40B4-BE49-F238E27FC236}">
                <a16:creationId xmlns:a16="http://schemas.microsoft.com/office/drawing/2014/main" id="{E816A427-D06A-4915-B700-21BB7D83D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2672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C088D01-66FF-4254-A659-5989E2EC0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2672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7" name="check-label-2-2">
            <a:extLst xmlns:a="http://schemas.openxmlformats.org/drawingml/2006/main">
              <a:ext uri="{FF2B5EF4-FFF2-40B4-BE49-F238E27FC236}">
                <a16:creationId xmlns:a16="http://schemas.microsoft.com/office/drawing/2014/main" id="{9DE44595-F5F9-473C-9D99-AB670C298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41338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Не входить в дым</a:t>
            </a:r>
          </a:p>
        </p:txBody>
      </p:sp>
      <p:sp>
        <p:nvSpPr>
          <p:cNvPr id="28" name="check-row-2-3">
            <a:extLst xmlns:a="http://schemas.openxmlformats.org/drawingml/2006/main">
              <a:ext uri="{FF2B5EF4-FFF2-40B4-BE49-F238E27FC236}">
                <a16:creationId xmlns:a16="http://schemas.microsoft.com/office/drawing/2014/main" id="{910DBA4A-DD21-4FFA-8E54-7ADF6F8F5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9530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9" name="check-marker-2-3">
            <a:extLst xmlns:a="http://schemas.openxmlformats.org/drawingml/2006/main">
              <a:ext uri="{FF2B5EF4-FFF2-40B4-BE49-F238E27FC236}">
                <a16:creationId xmlns:a16="http://schemas.microsoft.com/office/drawing/2014/main" id="{A4DF94D1-33BE-41A8-9C16-4F628FAEF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51625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718A2D1-7CDD-4A6A-92A3-A5F59FBFD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51625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31" name="check-label-2-3">
            <a:extLst xmlns:a="http://schemas.openxmlformats.org/drawingml/2006/main">
              <a:ext uri="{FF2B5EF4-FFF2-40B4-BE49-F238E27FC236}">
                <a16:creationId xmlns:a16="http://schemas.microsoft.com/office/drawing/2014/main" id="{639B98ED-06DC-46A5-A43D-63963E0D6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50292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Тушить только при безопасном пути отхода</a:t>
            </a:r>
          </a:p>
        </p:txBody>
      </p:sp>
    </p:spTree>
    <p:extLst>
      <p:ext uri="{BB962C8B-B14F-4D97-AF65-F5344CB8AC3E}">
        <p14:creationId xmlns:p14="http://schemas.microsoft.com/office/powerpoint/2010/main" val="45256612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0668D466-526B-41AA-8498-9936D5AB1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DC8CBB8A-37B2-46D3-BB03-3A54AEC7E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Вводный инструктаж по охране труда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34C1F5EF-B715-4D9E-959B-250461368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21dacf7a1f046d5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3359224F-A89E-4F3B-A6AC-11DFC635A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СИТУАЦИЯ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96915DA-3942-47DD-96DF-0D7391586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Разберите порядок на одном примере</a:t>
            </a:r>
          </a:p>
        </p:txBody>
      </p:sp>
      <p:sp>
        <p:nvSpPr>
          <p:cNvPr id="7" name="statement-main">
            <a:extLst xmlns:a="http://schemas.openxmlformats.org/drawingml/2006/main">
              <a:ext uri="{FF2B5EF4-FFF2-40B4-BE49-F238E27FC236}">
                <a16:creationId xmlns:a16="http://schemas.microsoft.com/office/drawing/2014/main" id="{7ABA0B63-FC3F-4D46-BB49-C18E6F275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7239000" cy="3790950"/>
          </a:xfrm>
          <a:prstGeom xmlns:a="http://schemas.openxmlformats.org/drawingml/2006/main" prst="roundRect">
            <a:avLst>
              <a:gd name="adj" fmla="val 4020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statement-big">
            <a:extLst xmlns:a="http://schemas.openxmlformats.org/drawingml/2006/main">
              <a:ext uri="{FF2B5EF4-FFF2-40B4-BE49-F238E27FC236}">
                <a16:creationId xmlns:a16="http://schemas.microsoft.com/office/drawing/2014/main" id="{77EEB47B-4ABA-4009-90C6-6C56A0DEC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476500"/>
            <a:ext cx="65913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4050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ДЫМ В КОРИДОРЕ</a:t>
            </a:r>
          </a:p>
        </p:txBody>
      </p:sp>
      <p:sp>
        <p:nvSpPr>
          <p:cNvPr id="9" name="statement-body">
            <a:extLst xmlns:a="http://schemas.openxmlformats.org/drawingml/2006/main">
              <a:ext uri="{FF2B5EF4-FFF2-40B4-BE49-F238E27FC236}">
                <a16:creationId xmlns:a16="http://schemas.microsoft.com/office/drawing/2014/main" id="{66086E39-A208-4A0E-8D59-156E18395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600450"/>
            <a:ext cx="64770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Не входить в дым. Выбрать безопасный запасной путь, предупредить людей и сообщить точное место.</a:t>
            </a:r>
          </a:p>
        </p:txBody>
      </p:sp>
      <p:sp>
        <p:nvSpPr>
          <p:cNvPr id="10" name="statement-side">
            <a:extLst xmlns:a="http://schemas.openxmlformats.org/drawingml/2006/main">
              <a:ext uri="{FF2B5EF4-FFF2-40B4-BE49-F238E27FC236}">
                <a16:creationId xmlns:a16="http://schemas.microsoft.com/office/drawing/2014/main" id="{F2AA7E26-D553-4CA3-A984-638512F24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209800"/>
            <a:ext cx="3352800" cy="379095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0B1F36"/>
          </a:solidFill>
          <a:ln xmlns:a="http://schemas.openxmlformats.org/drawingml/2006/main" w="9525">
            <a:solidFill>
              <a:srgbClr val="0B1F36"/>
            </a:solidFill>
            <a:prstDash val="solid"/>
          </a:ln>
        </p:spPr>
      </p:sp>
      <p:sp>
        <p:nvSpPr>
          <p:cNvPr id="11" name="statement-side-title">
            <a:extLst xmlns:a="http://schemas.openxmlformats.org/drawingml/2006/main">
              <a:ext uri="{FF2B5EF4-FFF2-40B4-BE49-F238E27FC236}">
                <a16:creationId xmlns:a16="http://schemas.microsoft.com/office/drawing/2014/main" id="{2865F4E5-86E1-4D99-9466-3B11B053C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476500"/>
            <a:ext cx="2743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Если путь закрыт</a:t>
            </a:r>
          </a:p>
        </p:txBody>
      </p:sp>
      <p:sp>
        <p:nvSpPr>
          <p:cNvPr id="12" name="statement-side-body">
            <a:extLst xmlns:a="http://schemas.openxmlformats.org/drawingml/2006/main">
              <a:ext uri="{FF2B5EF4-FFF2-40B4-BE49-F238E27FC236}">
                <a16:creationId xmlns:a16="http://schemas.microsoft.com/office/drawing/2014/main" id="{D091D398-D5CE-4228-AE48-3F3052E0C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486150"/>
            <a:ext cx="27432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Перейти в максимально безопасное место, сообщить свое местоположение и выполнять указания спасателей.</a:t>
            </a:r>
          </a:p>
        </p:txBody>
      </p:sp>
    </p:spTree>
    <p:extLst>
      <p:ext uri="{BB962C8B-B14F-4D97-AF65-F5344CB8AC3E}">
        <p14:creationId xmlns:p14="http://schemas.microsoft.com/office/powerpoint/2010/main" val="1016021553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footer-rule">
            <a:extLst xmlns:a="http://schemas.openxmlformats.org/drawingml/2006/main">
              <a:ext uri="{FF2B5EF4-FFF2-40B4-BE49-F238E27FC236}">
                <a16:creationId xmlns:a16="http://schemas.microsoft.com/office/drawing/2014/main" id="{CEB53673-8C5F-4B71-BB1C-3A8AAEEC2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47F175AB-3F3D-497C-927C-0BFE5851C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Вводный инструктаж по охране труда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EAE3D1DD-00CF-416C-8B58-82F3736E4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0b145c1ed104067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EBCF77F0-7B72-4108-96CC-752BD459F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ПРОВЕРКА ЗНАНИЙ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5214BD3-6EA8-4FEF-A6FB-379C8AAAA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Ответьте без подсказки</a:t>
            </a:r>
          </a:p>
        </p:txBody>
      </p:sp>
      <p:sp>
        <p:nvSpPr>
          <p:cNvPr id="7" name="question-1">
            <a:extLst xmlns:a="http://schemas.openxmlformats.org/drawingml/2006/main">
              <a:ext uri="{FF2B5EF4-FFF2-40B4-BE49-F238E27FC236}">
                <a16:creationId xmlns:a16="http://schemas.microsoft.com/office/drawing/2014/main" id="{B5B166DD-D105-4CC8-B734-C99CF6D46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51435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DCB8744-435D-433D-A16E-3944E8281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43150"/>
            <a:ext cx="400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1.</a:t>
            </a:r>
          </a:p>
        </p:txBody>
      </p:sp>
      <p:sp>
        <p:nvSpPr>
          <p:cNvPr id="9" name="question-text-1">
            <a:extLst xmlns:a="http://schemas.openxmlformats.org/drawingml/2006/main">
              <a:ext uri="{FF2B5EF4-FFF2-40B4-BE49-F238E27FC236}">
                <a16:creationId xmlns:a16="http://schemas.microsoft.com/office/drawing/2014/main" id="{BA632C67-336B-4B53-ACFF-E7345565C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3050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Где ближайший безопасный выход?</a:t>
            </a:r>
          </a:p>
        </p:txBody>
      </p:sp>
      <p:sp>
        <p:nvSpPr>
          <p:cNvPr id="10" name="question-2">
            <a:extLst xmlns:a="http://schemas.openxmlformats.org/drawingml/2006/main">
              <a:ext uri="{FF2B5EF4-FFF2-40B4-BE49-F238E27FC236}">
                <a16:creationId xmlns:a16="http://schemas.microsoft.com/office/drawing/2014/main" id="{0062ADB0-214E-4CD6-927A-B30FA1859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09800"/>
            <a:ext cx="51435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72DAAA1-85E3-4698-8E33-E56786856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343150"/>
            <a:ext cx="400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2.</a:t>
            </a:r>
          </a:p>
        </p:txBody>
      </p:sp>
      <p:sp>
        <p:nvSpPr>
          <p:cNvPr id="12" name="question-text-2">
            <a:extLst xmlns:a="http://schemas.openxmlformats.org/drawingml/2006/main">
              <a:ext uri="{FF2B5EF4-FFF2-40B4-BE49-F238E27FC236}">
                <a16:creationId xmlns:a16="http://schemas.microsoft.com/office/drawing/2014/main" id="{AD7B9567-D46D-46A4-8003-2FC0A599D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3050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Кому сообщать об опасности?</a:t>
            </a:r>
          </a:p>
        </p:txBody>
      </p:sp>
      <p:sp>
        <p:nvSpPr>
          <p:cNvPr id="13" name="question-3">
            <a:extLst xmlns:a="http://schemas.openxmlformats.org/drawingml/2006/main">
              <a:ext uri="{FF2B5EF4-FFF2-40B4-BE49-F238E27FC236}">
                <a16:creationId xmlns:a16="http://schemas.microsoft.com/office/drawing/2014/main" id="{408EABF2-8CEF-4491-B273-6AE1534ED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62300"/>
            <a:ext cx="51435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2ED15BB-B831-4BEA-B0D3-B6019BF69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295650"/>
            <a:ext cx="400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3.</a:t>
            </a:r>
          </a:p>
        </p:txBody>
      </p:sp>
      <p:sp>
        <p:nvSpPr>
          <p:cNvPr id="15" name="question-text-3">
            <a:extLst xmlns:a="http://schemas.openxmlformats.org/drawingml/2006/main">
              <a:ext uri="{FF2B5EF4-FFF2-40B4-BE49-F238E27FC236}">
                <a16:creationId xmlns:a16="http://schemas.microsoft.com/office/drawing/2014/main" id="{D6B31EA0-72F7-40AF-A837-A3D356FF6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2575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Что сделать первым при травме?</a:t>
            </a:r>
          </a:p>
        </p:txBody>
      </p:sp>
      <p:sp>
        <p:nvSpPr>
          <p:cNvPr id="16" name="question-4">
            <a:extLst xmlns:a="http://schemas.openxmlformats.org/drawingml/2006/main">
              <a:ext uri="{FF2B5EF4-FFF2-40B4-BE49-F238E27FC236}">
                <a16:creationId xmlns:a16="http://schemas.microsoft.com/office/drawing/2014/main" id="{EC3E3DB2-2500-4F9A-A938-5500283A4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162300"/>
            <a:ext cx="51435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A5CFEEB-8F4D-4459-8885-C85379A95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295650"/>
            <a:ext cx="400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4.</a:t>
            </a:r>
          </a:p>
        </p:txBody>
      </p:sp>
      <p:sp>
        <p:nvSpPr>
          <p:cNvPr id="18" name="question-text-4">
            <a:extLst xmlns:a="http://schemas.openxmlformats.org/drawingml/2006/main">
              <a:ext uri="{FF2B5EF4-FFF2-40B4-BE49-F238E27FC236}">
                <a16:creationId xmlns:a16="http://schemas.microsoft.com/office/drawing/2014/main" id="{663BCE68-0321-4F22-BD1E-A26896629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32575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Когда работу нужно остановить?</a:t>
            </a:r>
          </a:p>
        </p:txBody>
      </p:sp>
      <p:sp>
        <p:nvSpPr>
          <p:cNvPr id="19" name="question-5">
            <a:extLst xmlns:a="http://schemas.openxmlformats.org/drawingml/2006/main">
              <a:ext uri="{FF2B5EF4-FFF2-40B4-BE49-F238E27FC236}">
                <a16:creationId xmlns:a16="http://schemas.microsoft.com/office/drawing/2014/main" id="{5EFAFF01-A2D8-446C-81DE-09EE1CA3B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14800"/>
            <a:ext cx="51435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E3F36D1-33EB-48FA-B1A9-DAD14AB78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248150"/>
            <a:ext cx="400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5.</a:t>
            </a:r>
          </a:p>
        </p:txBody>
      </p:sp>
      <p:sp>
        <p:nvSpPr>
          <p:cNvPr id="21" name="question-text-5">
            <a:extLst xmlns:a="http://schemas.openxmlformats.org/drawingml/2006/main">
              <a:ext uri="{FF2B5EF4-FFF2-40B4-BE49-F238E27FC236}">
                <a16:creationId xmlns:a16="http://schemas.microsoft.com/office/drawing/2014/main" id="{527D88EB-7589-4A14-861E-E958FFF40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42100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Где находится место сбора?</a:t>
            </a:r>
          </a:p>
        </p:txBody>
      </p:sp>
      <p:sp>
        <p:nvSpPr>
          <p:cNvPr id="22" name="question-6">
            <a:extLst xmlns:a="http://schemas.openxmlformats.org/drawingml/2006/main">
              <a:ext uri="{FF2B5EF4-FFF2-40B4-BE49-F238E27FC236}">
                <a16:creationId xmlns:a16="http://schemas.microsoft.com/office/drawing/2014/main" id="{FC24EA73-3092-439D-9C49-7C3BA2941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114800"/>
            <a:ext cx="51435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3CFEB70-3A46-4B2F-A506-BFD73C033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248150"/>
            <a:ext cx="400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6.</a:t>
            </a:r>
          </a:p>
        </p:txBody>
      </p:sp>
      <p:sp>
        <p:nvSpPr>
          <p:cNvPr id="24" name="question-text-6">
            <a:extLst xmlns:a="http://schemas.openxmlformats.org/drawingml/2006/main">
              <a:ext uri="{FF2B5EF4-FFF2-40B4-BE49-F238E27FC236}">
                <a16:creationId xmlns:a16="http://schemas.microsoft.com/office/drawing/2014/main" id="{CE99BCB0-21A3-414D-994E-AC18BD1A1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42100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Что нельзя делать при дыме?</a:t>
            </a:r>
          </a:p>
        </p:txBody>
      </p:sp>
    </p:spTree>
    <p:extLst>
      <p:ext uri="{BB962C8B-B14F-4D97-AF65-F5344CB8AC3E}">
        <p14:creationId xmlns:p14="http://schemas.microsoft.com/office/powerpoint/2010/main" val="196009000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0A3D3C2D-AB30-4652-BEE8-42666373D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8921AB8D-D501-4CA1-BA18-18840D2B1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Вводный инструктаж по охране труда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454AE02B-6EEA-41B1-9CE1-FAE3FA9A2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61f8c5729ff4931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EF7CD4BC-C9AF-4ADC-BD6E-A955DE3A6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СТАТИСТИКА / 2025 ГОД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F640BAE-D490-4ED7-87F1-922EB4940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Производственная травма меняет жизнь за один момент</a:t>
            </a:r>
          </a:p>
        </p:txBody>
      </p:sp>
      <p:sp>
        <p:nvSpPr>
          <p:cNvPr id="7" name="statement-main">
            <a:extLst xmlns:a="http://schemas.openxmlformats.org/drawingml/2006/main">
              <a:ext uri="{FF2B5EF4-FFF2-40B4-BE49-F238E27FC236}">
                <a16:creationId xmlns:a16="http://schemas.microsoft.com/office/drawing/2014/main" id="{DFA4B596-0CD3-4B3E-A43A-A50BBAE03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47950"/>
            <a:ext cx="7239000" cy="33528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statement-big">
            <a:extLst xmlns:a="http://schemas.openxmlformats.org/drawingml/2006/main">
              <a:ext uri="{FF2B5EF4-FFF2-40B4-BE49-F238E27FC236}">
                <a16:creationId xmlns:a16="http://schemas.microsoft.com/office/drawing/2014/main" id="{840AEBEC-B87A-4567-B8AB-2C1E41B79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914650"/>
            <a:ext cx="65913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600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20,8 ТЫС. ПОСТРАДАВШИХ</a:t>
            </a:r>
          </a:p>
        </p:txBody>
      </p:sp>
      <p:sp>
        <p:nvSpPr>
          <p:cNvPr id="9" name="statement-body">
            <a:extLst xmlns:a="http://schemas.openxmlformats.org/drawingml/2006/main">
              <a:ext uri="{FF2B5EF4-FFF2-40B4-BE49-F238E27FC236}">
                <a16:creationId xmlns:a16="http://schemas.microsoft.com/office/drawing/2014/main" id="{500C5D7C-6783-408B-93AC-032A2BA4A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038600"/>
            <a:ext cx="6477000" cy="1695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В 2025 году Росстат учел 20,8 тыс. пострадавших при несчастных случаях на производстве.</a:t>
            </a:r>
          </a:p>
        </p:txBody>
      </p:sp>
      <p:sp>
        <p:nvSpPr>
          <p:cNvPr id="10" name="statement-side">
            <a:extLst xmlns:a="http://schemas.openxmlformats.org/drawingml/2006/main">
              <a:ext uri="{FF2B5EF4-FFF2-40B4-BE49-F238E27FC236}">
                <a16:creationId xmlns:a16="http://schemas.microsoft.com/office/drawing/2014/main" id="{4A695A43-461B-4A67-A639-B088BFFF4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647950"/>
            <a:ext cx="3352800" cy="33528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0B1F36"/>
          </a:solidFill>
          <a:ln xmlns:a="http://schemas.openxmlformats.org/drawingml/2006/main" w="9525">
            <a:solidFill>
              <a:srgbClr val="0B1F36"/>
            </a:solidFill>
            <a:prstDash val="solid"/>
          </a:ln>
        </p:spPr>
      </p:sp>
      <p:sp>
        <p:nvSpPr>
          <p:cNvPr id="11" name="statement-side-title">
            <a:extLst xmlns:a="http://schemas.openxmlformats.org/drawingml/2006/main">
              <a:ext uri="{FF2B5EF4-FFF2-40B4-BE49-F238E27FC236}">
                <a16:creationId xmlns:a16="http://schemas.microsoft.com/office/drawing/2014/main" id="{FB1A6EDF-865E-41B7-A76C-3CCAA49FE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914650"/>
            <a:ext cx="2743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1,07 тыс. погибших</a:t>
            </a:r>
          </a:p>
        </p:txBody>
      </p:sp>
      <p:sp>
        <p:nvSpPr>
          <p:cNvPr id="12" name="statement-side-body">
            <a:extLst xmlns:a="http://schemas.openxmlformats.org/drawingml/2006/main">
              <a:ext uri="{FF2B5EF4-FFF2-40B4-BE49-F238E27FC236}">
                <a16:creationId xmlns:a16="http://schemas.microsoft.com/office/drawing/2014/main" id="{CC8675D1-E036-4E49-AED2-D084794A9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924300"/>
            <a:ext cx="2743200" cy="1771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Общие правила, понятные опасности и своевременное сообщение нужны до первого задания.</a:t>
            </a:r>
          </a:p>
        </p:txBody>
      </p:sp>
    </p:spTree>
    <p:extLst>
      <p:ext uri="{BB962C8B-B14F-4D97-AF65-F5344CB8AC3E}">
        <p14:creationId xmlns:p14="http://schemas.microsoft.com/office/powerpoint/2010/main" val="627512705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ECF5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a7ceddfe6274382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2" name="close-title">
            <a:extLst xmlns:a="http://schemas.openxmlformats.org/drawingml/2006/main">
              <a:ext uri="{FF2B5EF4-FFF2-40B4-BE49-F238E27FC236}">
                <a16:creationId xmlns:a16="http://schemas.microsoft.com/office/drawing/2014/main" id="{E6867F35-0F48-4586-8A21-E71F3E7DF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90600"/>
            <a:ext cx="7810500" cy="1657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40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Безопасная работа начинается с понятного действия</a:t>
            </a:r>
          </a:p>
        </p:txBody>
      </p:sp>
      <p:sp>
        <p:nvSpPr>
          <p:cNvPr id="3" name="close-lead">
            <a:extLst xmlns:a="http://schemas.openxmlformats.org/drawingml/2006/main">
              <a:ext uri="{FF2B5EF4-FFF2-40B4-BE49-F238E27FC236}">
                <a16:creationId xmlns:a16="http://schemas.microsoft.com/office/drawing/2014/main" id="{51516F7E-EB05-4146-B39C-6C18E1D4F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76550"/>
            <a:ext cx="8096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Перед первым заданием убедитесь, что известны опасности, защита, связь и маршрут.</a:t>
            </a:r>
          </a:p>
        </p:txBody>
      </p:sp>
      <p:sp>
        <p:nvSpPr>
          <p:cNvPr id="4" name="close-row-1">
            <a:extLst xmlns:a="http://schemas.openxmlformats.org/drawingml/2006/main">
              <a:ext uri="{FF2B5EF4-FFF2-40B4-BE49-F238E27FC236}">
                <a16:creationId xmlns:a16="http://schemas.microsoft.com/office/drawing/2014/main" id="{F5594E02-4FDD-45F5-B980-68C0B7DE4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05200"/>
            <a:ext cx="495300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8F5F300-770A-499F-AD9F-0B3FF2A52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6385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28848DC-CA61-432C-81B3-DCC51E15D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6385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FBCA5A9-2752-46DF-AFC8-86757EAF9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581400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Знать общие опасности</a:t>
            </a:r>
          </a:p>
        </p:txBody>
      </p:sp>
      <p:sp>
        <p:nvSpPr>
          <p:cNvPr id="8" name="close-row-2">
            <a:extLst xmlns:a="http://schemas.openxmlformats.org/drawingml/2006/main">
              <a:ext uri="{FF2B5EF4-FFF2-40B4-BE49-F238E27FC236}">
                <a16:creationId xmlns:a16="http://schemas.microsoft.com/office/drawing/2014/main" id="{99E03F8E-C362-4479-B20D-646726919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505200"/>
            <a:ext cx="495300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BAAB5A4-8055-40F6-A42D-FE2D66767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6385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FAD78BF-F718-4D76-A2DA-96E262E4B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6385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8D4D422-F659-4DB6-9256-10B94D06A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581400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Соблюдать разрешенные маршруты</a:t>
            </a:r>
          </a:p>
        </p:txBody>
      </p:sp>
      <p:sp>
        <p:nvSpPr>
          <p:cNvPr id="12" name="close-row-3">
            <a:extLst xmlns:a="http://schemas.openxmlformats.org/drawingml/2006/main">
              <a:ext uri="{FF2B5EF4-FFF2-40B4-BE49-F238E27FC236}">
                <a16:creationId xmlns:a16="http://schemas.microsoft.com/office/drawing/2014/main" id="{FF506EBA-2032-4A44-BE2C-91935260A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24350"/>
            <a:ext cx="495300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BF9320D-3DDA-4066-B581-0D4D85ADA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577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E043388-4648-42BF-82B8-BF262166C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577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14CD466-3EA5-443A-A2A8-2423F9D29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400550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Остановиться при угрозе</a:t>
            </a:r>
          </a:p>
        </p:txBody>
      </p:sp>
      <p:sp>
        <p:nvSpPr>
          <p:cNvPr id="16" name="close-row-4">
            <a:extLst xmlns:a="http://schemas.openxmlformats.org/drawingml/2006/main">
              <a:ext uri="{FF2B5EF4-FFF2-40B4-BE49-F238E27FC236}">
                <a16:creationId xmlns:a16="http://schemas.microsoft.com/office/drawing/2014/main" id="{2F51931A-13DE-45B3-BF66-A72CDE919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324350"/>
            <a:ext cx="495300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BE4A5B0-4CAA-4CBF-8C12-21AB4AF32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4577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3377193-BD18-4EA0-B83D-F09198570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4577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FA3A232-46ED-4829-9423-D6FF25B97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400550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Сообщить точно и сразу</a:t>
            </a:r>
          </a:p>
        </p:txBody>
      </p:sp>
      <p:sp>
        <p:nvSpPr>
          <p:cNvPr id="20" name="close-row-5">
            <a:extLst xmlns:a="http://schemas.openxmlformats.org/drawingml/2006/main">
              <a:ext uri="{FF2B5EF4-FFF2-40B4-BE49-F238E27FC236}">
                <a16:creationId xmlns:a16="http://schemas.microsoft.com/office/drawing/2014/main" id="{80B7FBBE-77D7-4B80-9896-20B0F250E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0"/>
            <a:ext cx="495300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DB13A4F-627A-497B-B49F-091880F46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768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190F582-E34D-4109-9BA3-F2B28FE92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768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821339E-82DD-4D97-AAB4-9204F8A76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219700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Применять исправные СИЗ</a:t>
            </a:r>
          </a:p>
        </p:txBody>
      </p:sp>
      <p:sp>
        <p:nvSpPr>
          <p:cNvPr id="24" name="close-row-6">
            <a:extLst xmlns:a="http://schemas.openxmlformats.org/drawingml/2006/main">
              <a:ext uri="{FF2B5EF4-FFF2-40B4-BE49-F238E27FC236}">
                <a16:creationId xmlns:a16="http://schemas.microsoft.com/office/drawing/2014/main" id="{C669E085-C4E1-4F4A-B0EB-C0E2395D8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5143500"/>
            <a:ext cx="495300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5BD43C7-4518-48F9-AC05-BF08A7E5A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52768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C2D35A9-C80D-4DF7-BB88-4CE4E65EF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52768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19E0DCA-6DC4-4525-9638-A3AF569F8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5219700"/>
            <a:ext cx="400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Действовать по сигналам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66ACC75-2B33-4563-91AE-514477280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44610422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footer-rule">
            <a:extLst xmlns:a="http://schemas.openxmlformats.org/drawingml/2006/main">
              <a:ext uri="{FF2B5EF4-FFF2-40B4-BE49-F238E27FC236}">
                <a16:creationId xmlns:a16="http://schemas.microsoft.com/office/drawing/2014/main" id="{4279D817-E787-4DDD-84F2-1409F4B65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1A40F5F9-5F70-4D96-8B82-D82E5CDBC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Вводный инструктаж по охране труда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51A56872-A382-42A1-A775-D6570B20C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0d583837aa4164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CCDB365C-419A-44FF-85B7-18C64675D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ОРИЕНТИРЫ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0800D0D-29D1-4A08-B666-F570EE3A9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Запомните пять точек своей организации</a:t>
            </a:r>
          </a:p>
        </p:txBody>
      </p:sp>
      <p:sp>
        <p:nvSpPr>
          <p:cNvPr id="7" name="slide-lead">
            <a:extLst xmlns:a="http://schemas.openxmlformats.org/drawingml/2006/main">
              <a:ext uri="{FF2B5EF4-FFF2-40B4-BE49-F238E27FC236}">
                <a16:creationId xmlns:a16="http://schemas.microsoft.com/office/drawing/2014/main" id="{00C1ADEC-524C-4211-9C05-8D9576081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97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02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Эти сведения нужны в обычной работе и при происшествии.</a:t>
            </a:r>
          </a:p>
        </p:txBody>
      </p:sp>
      <p:sp>
        <p:nvSpPr>
          <p:cNvPr id="8" name="list-badge-1">
            <a:extLst xmlns:a="http://schemas.openxmlformats.org/drawingml/2006/main">
              <a:ext uri="{FF2B5EF4-FFF2-40B4-BE49-F238E27FC236}">
                <a16:creationId xmlns:a16="http://schemas.microsoft.com/office/drawing/2014/main" id="{D8769076-FC53-4EA7-8776-ADE601428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8130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9" name="list-number-1">
            <a:extLst xmlns:a="http://schemas.openxmlformats.org/drawingml/2006/main">
              <a:ext uri="{FF2B5EF4-FFF2-40B4-BE49-F238E27FC236}">
                <a16:creationId xmlns:a16="http://schemas.microsoft.com/office/drawing/2014/main" id="{9DDD8486-2ABD-4851-86AB-D7DCA24FA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813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list-label-1">
            <a:extLst xmlns:a="http://schemas.openxmlformats.org/drawingml/2006/main">
              <a:ext uri="{FF2B5EF4-FFF2-40B4-BE49-F238E27FC236}">
                <a16:creationId xmlns:a16="http://schemas.microsoft.com/office/drawing/2014/main" id="{FD338613-3163-4FF6-BA6C-E957C4C3DF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72415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Разрешенный вход и безопасные маршруты</a:t>
            </a:r>
          </a:p>
        </p:txBody>
      </p:sp>
      <p:sp>
        <p:nvSpPr>
          <p:cNvPr id="11" name="list-badge-2">
            <a:extLst xmlns:a="http://schemas.openxmlformats.org/drawingml/2006/main">
              <a:ext uri="{FF2B5EF4-FFF2-40B4-BE49-F238E27FC236}">
                <a16:creationId xmlns:a16="http://schemas.microsoft.com/office/drawing/2014/main" id="{CE5EE85C-15C0-448D-8F89-7992D9B0D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2" name="list-number-2">
            <a:extLst xmlns:a="http://schemas.openxmlformats.org/drawingml/2006/main">
              <a:ext uri="{FF2B5EF4-FFF2-40B4-BE49-F238E27FC236}">
                <a16:creationId xmlns:a16="http://schemas.microsoft.com/office/drawing/2014/main" id="{8C6D91D7-2286-45A6-8294-288D1A71C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3" name="list-label-2">
            <a:extLst xmlns:a="http://schemas.openxmlformats.org/drawingml/2006/main">
              <a:ext uri="{FF2B5EF4-FFF2-40B4-BE49-F238E27FC236}">
                <a16:creationId xmlns:a16="http://schemas.microsoft.com/office/drawing/2014/main" id="{7B64FD04-22DA-46F3-B6F9-5A1E3B24E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31470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Непосредственный руководитель и способ связи</a:t>
            </a:r>
          </a:p>
        </p:txBody>
      </p:sp>
      <p:sp>
        <p:nvSpPr>
          <p:cNvPr id="14" name="list-badge-3">
            <a:extLst xmlns:a="http://schemas.openxmlformats.org/drawingml/2006/main">
              <a:ext uri="{FF2B5EF4-FFF2-40B4-BE49-F238E27FC236}">
                <a16:creationId xmlns:a16="http://schemas.microsoft.com/office/drawing/2014/main" id="{CA2D3B7B-EC2E-4D45-8306-7341E1A33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6240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5" name="list-number-3">
            <a:extLst xmlns:a="http://schemas.openxmlformats.org/drawingml/2006/main">
              <a:ext uri="{FF2B5EF4-FFF2-40B4-BE49-F238E27FC236}">
                <a16:creationId xmlns:a16="http://schemas.microsoft.com/office/drawing/2014/main" id="{B78715E1-A8DC-4DB9-961D-7C6D37F66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624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6" name="list-label-3">
            <a:extLst xmlns:a="http://schemas.openxmlformats.org/drawingml/2006/main">
              <a:ext uri="{FF2B5EF4-FFF2-40B4-BE49-F238E27FC236}">
                <a16:creationId xmlns:a16="http://schemas.microsoft.com/office/drawing/2014/main" id="{AE0E90DB-1D33-454C-B7E0-FDEDFA24CB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90525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Медпункт, аптечка или ответственное лицо</a:t>
            </a:r>
          </a:p>
        </p:txBody>
      </p:sp>
      <p:sp>
        <p:nvSpPr>
          <p:cNvPr id="17" name="list-badge-4">
            <a:extLst xmlns:a="http://schemas.openxmlformats.org/drawingml/2006/main">
              <a:ext uri="{FF2B5EF4-FFF2-40B4-BE49-F238E27FC236}">
                <a16:creationId xmlns:a16="http://schemas.microsoft.com/office/drawing/2014/main" id="{E2A07AE0-7E82-4D51-8CF2-9DE7F94D2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8" name="list-number-4">
            <a:extLst xmlns:a="http://schemas.openxmlformats.org/drawingml/2006/main">
              <a:ext uri="{FF2B5EF4-FFF2-40B4-BE49-F238E27FC236}">
                <a16:creationId xmlns:a16="http://schemas.microsoft.com/office/drawing/2014/main" id="{AF62FA62-86B7-4B60-913C-A6468AD82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9" name="list-label-4">
            <a:extLst xmlns:a="http://schemas.openxmlformats.org/drawingml/2006/main">
              <a:ext uri="{FF2B5EF4-FFF2-40B4-BE49-F238E27FC236}">
                <a16:creationId xmlns:a16="http://schemas.microsoft.com/office/drawing/2014/main" id="{E6514563-6795-4A91-9F50-4E2EAB1D0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49580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Ближайший эвакуационный выход</a:t>
            </a:r>
          </a:p>
        </p:txBody>
      </p:sp>
      <p:sp>
        <p:nvSpPr>
          <p:cNvPr id="20" name="list-badge-5">
            <a:extLst xmlns:a="http://schemas.openxmlformats.org/drawingml/2006/main">
              <a:ext uri="{FF2B5EF4-FFF2-40B4-BE49-F238E27FC236}">
                <a16:creationId xmlns:a16="http://schemas.microsoft.com/office/drawing/2014/main" id="{ED087112-7D8A-4F07-8A2B-23167D7C8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1" name="list-number-5">
            <a:extLst xmlns:a="http://schemas.openxmlformats.org/drawingml/2006/main">
              <a:ext uri="{FF2B5EF4-FFF2-40B4-BE49-F238E27FC236}">
                <a16:creationId xmlns:a16="http://schemas.microsoft.com/office/drawing/2014/main" id="{802E34AC-D759-4001-B258-13B242CF0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2" name="list-label-5">
            <a:extLst xmlns:a="http://schemas.openxmlformats.org/drawingml/2006/main">
              <a:ext uri="{FF2B5EF4-FFF2-40B4-BE49-F238E27FC236}">
                <a16:creationId xmlns:a16="http://schemas.microsoft.com/office/drawing/2014/main" id="{C94C6638-A796-4507-9F9E-62941EFB9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508635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Место сбора после сигнала</a:t>
            </a:r>
          </a:p>
        </p:txBody>
      </p:sp>
      <p:sp>
        <p:nvSpPr>
          <p:cNvPr id="23" name="side-callout">
            <a:extLst xmlns:a="http://schemas.openxmlformats.org/drawingml/2006/main">
              <a:ext uri="{FF2B5EF4-FFF2-40B4-BE49-F238E27FC236}">
                <a16:creationId xmlns:a16="http://schemas.microsoft.com/office/drawing/2014/main" id="{C8626FF9-136B-4166-979A-31799A928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724150"/>
            <a:ext cx="2628900" cy="2571750"/>
          </a:xfrm>
          <a:prstGeom xmlns:a="http://schemas.openxmlformats.org/drawingml/2006/main" prst="roundRect">
            <a:avLst>
              <a:gd name="adj" fmla="val 5926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4" name="side-title">
            <a:extLst xmlns:a="http://schemas.openxmlformats.org/drawingml/2006/main">
              <a:ext uri="{FF2B5EF4-FFF2-40B4-BE49-F238E27FC236}">
                <a16:creationId xmlns:a16="http://schemas.microsoft.com/office/drawing/2014/main" id="{EB50B03A-805F-4842-9E74-009D171A4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990850"/>
            <a:ext cx="2057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Уточните сейчас</a:t>
            </a:r>
          </a:p>
        </p:txBody>
      </p:sp>
      <p:sp>
        <p:nvSpPr>
          <p:cNvPr id="25" name="side-body">
            <a:extLst xmlns:a="http://schemas.openxmlformats.org/drawingml/2006/main">
              <a:ext uri="{FF2B5EF4-FFF2-40B4-BE49-F238E27FC236}">
                <a16:creationId xmlns:a16="http://schemas.microsoft.com/office/drawing/2014/main" id="{B2C7D8A3-4BB5-41B2-B7E9-5FA2BDFBB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657600"/>
            <a:ext cx="205740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Если хотя бы один ориентир неизвестен, задайте вопрос до начала работы.</a:t>
            </a:r>
          </a:p>
        </p:txBody>
      </p:sp>
    </p:spTree>
    <p:extLst>
      <p:ext uri="{BB962C8B-B14F-4D97-AF65-F5344CB8AC3E}">
        <p14:creationId xmlns:p14="http://schemas.microsoft.com/office/powerpoint/2010/main" val="12444822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footer-rule">
            <a:extLst xmlns:a="http://schemas.openxmlformats.org/drawingml/2006/main">
              <a:ext uri="{FF2B5EF4-FFF2-40B4-BE49-F238E27FC236}">
                <a16:creationId xmlns:a16="http://schemas.microsoft.com/office/drawing/2014/main" id="{A1DB000A-E947-4932-BDFD-44DAF5855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3DACF982-D815-465F-BD28-1F129FC7B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Вводный инструктаж по охране труда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C760CCF3-A4A4-4D3A-A245-4A372742B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25cf94909bc4397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1D41C9FE-9A75-40D1-8062-103082851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ТЕРРИТОРИЯ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603F220-BFDF-4C96-887E-28E7A579E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960"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На общей территории действуют единые правила</a:t>
            </a:r>
          </a:p>
        </p:txBody>
      </p:sp>
      <p:sp>
        <p:nvSpPr>
          <p:cNvPr id="7" name="slide-lead">
            <a:extLst xmlns:a="http://schemas.openxmlformats.org/drawingml/2006/main">
              <a:ext uri="{FF2B5EF4-FFF2-40B4-BE49-F238E27FC236}">
                <a16:creationId xmlns:a16="http://schemas.microsoft.com/office/drawing/2014/main" id="{1FFEDA3B-0701-46B1-B744-F2A0CBC5E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97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02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Рабочая зона начинается уже у проходной, парковки или входа в здание.</a:t>
            </a:r>
          </a:p>
        </p:txBody>
      </p:sp>
      <p:sp>
        <p:nvSpPr>
          <p:cNvPr id="8" name="check-row-1-1">
            <a:extLst xmlns:a="http://schemas.openxmlformats.org/drawingml/2006/main">
              <a:ext uri="{FF2B5EF4-FFF2-40B4-BE49-F238E27FC236}">
                <a16:creationId xmlns:a16="http://schemas.microsoft.com/office/drawing/2014/main" id="{C39BCF13-F17B-4B0C-9FDC-DDE730B5C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241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9" name="check-marker-1-1">
            <a:extLst xmlns:a="http://schemas.openxmlformats.org/drawingml/2006/main">
              <a:ext uri="{FF2B5EF4-FFF2-40B4-BE49-F238E27FC236}">
                <a16:creationId xmlns:a16="http://schemas.microsoft.com/office/drawing/2014/main" id="{1C7B5950-4586-4ECD-82ED-0EED1DC61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B648619-091E-462D-B33F-601F16B90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1" name="check-label-1-1">
            <a:extLst xmlns:a="http://schemas.openxmlformats.org/drawingml/2006/main">
              <a:ext uri="{FF2B5EF4-FFF2-40B4-BE49-F238E27FC236}">
                <a16:creationId xmlns:a16="http://schemas.microsoft.com/office/drawing/2014/main" id="{6A6A18A0-18D3-46AE-A8B2-9153EAF99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003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Ходить только по разрешенным маршрутам</a:t>
            </a:r>
          </a:p>
        </p:txBody>
      </p:sp>
      <p:sp>
        <p:nvSpPr>
          <p:cNvPr id="12" name="check-row-1-2">
            <a:extLst xmlns:a="http://schemas.openxmlformats.org/drawingml/2006/main">
              <a:ext uri="{FF2B5EF4-FFF2-40B4-BE49-F238E27FC236}">
                <a16:creationId xmlns:a16="http://schemas.microsoft.com/office/drawing/2014/main" id="{475A59CD-ED67-4A12-9B05-252991DEA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check-marker-1-2">
            <a:extLst xmlns:a="http://schemas.openxmlformats.org/drawingml/2006/main">
              <a:ext uri="{FF2B5EF4-FFF2-40B4-BE49-F238E27FC236}">
                <a16:creationId xmlns:a16="http://schemas.microsoft.com/office/drawing/2014/main" id="{B984EB22-9C35-4816-B7FC-A1625C350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290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A4E5410-ACEF-416D-8E20-0B42957E5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290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5" name="check-label-1-2">
            <a:extLst xmlns:a="http://schemas.openxmlformats.org/drawingml/2006/main">
              <a:ext uri="{FF2B5EF4-FFF2-40B4-BE49-F238E27FC236}">
                <a16:creationId xmlns:a16="http://schemas.microsoft.com/office/drawing/2014/main" id="{170839FF-B8F9-4F59-A8AB-AA5A304D7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957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Соблюдать знаки, ограждения и разметку</a:t>
            </a:r>
          </a:p>
        </p:txBody>
      </p:sp>
      <p:sp>
        <p:nvSpPr>
          <p:cNvPr id="16" name="check-row-1-3">
            <a:extLst xmlns:a="http://schemas.openxmlformats.org/drawingml/2006/main">
              <a:ext uri="{FF2B5EF4-FFF2-40B4-BE49-F238E27FC236}">
                <a16:creationId xmlns:a16="http://schemas.microsoft.com/office/drawing/2014/main" id="{29AE04AC-7C3F-402D-8D27-E259731B7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148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7" name="check-marker-1-3">
            <a:extLst xmlns:a="http://schemas.openxmlformats.org/drawingml/2006/main">
              <a:ext uri="{FF2B5EF4-FFF2-40B4-BE49-F238E27FC236}">
                <a16:creationId xmlns:a16="http://schemas.microsoft.com/office/drawing/2014/main" id="{D170A16B-D365-408D-9348-83FDAC2DF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244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9041B1E-9D94-48CD-A794-B7382C98F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244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9" name="check-label-1-3">
            <a:extLst xmlns:a="http://schemas.openxmlformats.org/drawingml/2006/main">
              <a:ext uri="{FF2B5EF4-FFF2-40B4-BE49-F238E27FC236}">
                <a16:creationId xmlns:a16="http://schemas.microsoft.com/office/drawing/2014/main" id="{6555A78F-D03B-44DB-8206-8E6956D79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5910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Не входить в закрытые зоны</a:t>
            </a:r>
          </a:p>
        </p:txBody>
      </p:sp>
      <p:sp>
        <p:nvSpPr>
          <p:cNvPr id="20" name="check-row-2-1">
            <a:extLst xmlns:a="http://schemas.openxmlformats.org/drawingml/2006/main">
              <a:ext uri="{FF2B5EF4-FFF2-40B4-BE49-F238E27FC236}">
                <a16:creationId xmlns:a16="http://schemas.microsoft.com/office/drawing/2014/main" id="{B156F8F0-93F4-437F-BC52-B5E8BBA95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7241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1" name="check-marker-2-1">
            <a:extLst xmlns:a="http://schemas.openxmlformats.org/drawingml/2006/main">
              <a:ext uri="{FF2B5EF4-FFF2-40B4-BE49-F238E27FC236}">
                <a16:creationId xmlns:a16="http://schemas.microsoft.com/office/drawing/2014/main" id="{CF22EB51-18C1-4468-A2C6-1E93938E1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337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8F284F2-A1AA-48C3-8449-710286089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337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3" name="check-label-2-1">
            <a:extLst xmlns:a="http://schemas.openxmlformats.org/drawingml/2006/main">
              <a:ext uri="{FF2B5EF4-FFF2-40B4-BE49-F238E27FC236}">
                <a16:creationId xmlns:a16="http://schemas.microsoft.com/office/drawing/2014/main" id="{A2F459A6-988D-45DA-8E89-BF9A6EC3E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8003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Не отвлекать людей при опасной работе</a:t>
            </a:r>
          </a:p>
        </p:txBody>
      </p:sp>
      <p:sp>
        <p:nvSpPr>
          <p:cNvPr id="24" name="check-row-2-2">
            <a:extLst xmlns:a="http://schemas.openxmlformats.org/drawingml/2006/main">
              <a:ext uri="{FF2B5EF4-FFF2-40B4-BE49-F238E27FC236}">
                <a16:creationId xmlns:a16="http://schemas.microsoft.com/office/drawing/2014/main" id="{48EA448A-DFE5-4BE1-81F6-7AA45AF3D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6195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5" name="check-marker-2-2">
            <a:extLst xmlns:a="http://schemas.openxmlformats.org/drawingml/2006/main">
              <a:ext uri="{FF2B5EF4-FFF2-40B4-BE49-F238E27FC236}">
                <a16:creationId xmlns:a16="http://schemas.microsoft.com/office/drawing/2014/main" id="{8C7BCD65-4D5C-4285-B7E7-A59C87FDF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8290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7AE3CDC-8E4C-4076-9036-0518CA1C1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8290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7" name="check-label-2-2">
            <a:extLst xmlns:a="http://schemas.openxmlformats.org/drawingml/2006/main">
              <a:ext uri="{FF2B5EF4-FFF2-40B4-BE49-F238E27FC236}">
                <a16:creationId xmlns:a16="http://schemas.microsoft.com/office/drawing/2014/main" id="{2972D748-C75E-46BA-B4A9-9635095F1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6957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Держать проходы и выходы свободными</a:t>
            </a:r>
          </a:p>
        </p:txBody>
      </p:sp>
      <p:sp>
        <p:nvSpPr>
          <p:cNvPr id="28" name="check-row-2-3">
            <a:extLst xmlns:a="http://schemas.openxmlformats.org/drawingml/2006/main">
              <a:ext uri="{FF2B5EF4-FFF2-40B4-BE49-F238E27FC236}">
                <a16:creationId xmlns:a16="http://schemas.microsoft.com/office/drawing/2014/main" id="{FDD69623-79F4-49C7-BBEB-C423858B3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5148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9" name="check-marker-2-3">
            <a:extLst xmlns:a="http://schemas.openxmlformats.org/drawingml/2006/main">
              <a:ext uri="{FF2B5EF4-FFF2-40B4-BE49-F238E27FC236}">
                <a16:creationId xmlns:a16="http://schemas.microsoft.com/office/drawing/2014/main" id="{2BD04CE9-03A7-44A3-8B1D-3873BEC2E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7244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F6E265D-D695-4DF7-8527-FBC8B9CE9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7244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31" name="check-label-2-3">
            <a:extLst xmlns:a="http://schemas.openxmlformats.org/drawingml/2006/main">
              <a:ext uri="{FF2B5EF4-FFF2-40B4-BE49-F238E27FC236}">
                <a16:creationId xmlns:a16="http://schemas.microsoft.com/office/drawing/2014/main" id="{141E2C84-C81A-42DE-89DF-26F318935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45910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Сообщать о поврежденных ограждениях</a:t>
            </a:r>
          </a:p>
        </p:txBody>
      </p:sp>
    </p:spTree>
    <p:extLst>
      <p:ext uri="{BB962C8B-B14F-4D97-AF65-F5344CB8AC3E}">
        <p14:creationId xmlns:p14="http://schemas.microsoft.com/office/powerpoint/2010/main" val="193653494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footer-rule">
            <a:extLst xmlns:a="http://schemas.openxmlformats.org/drawingml/2006/main">
              <a:ext uri="{FF2B5EF4-FFF2-40B4-BE49-F238E27FC236}">
                <a16:creationId xmlns:a16="http://schemas.microsoft.com/office/drawing/2014/main" id="{A9B0E3A5-B709-41D5-B0AF-F3B6354B2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C4BA3344-CA4A-433D-9BC9-CBCA9EE45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Вводный инструктаж по охране труда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C865A8FF-2E7B-4B56-B6E7-F07894846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04a06c24594266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1D9289B4-09C9-4064-B933-0C43949C6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ОПАСНОСТИ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CB783C4-A104-4C0B-A66F-0221B866C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8060"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Общие опасности встречаются вне рабочего места</a:t>
            </a:r>
          </a:p>
        </p:txBody>
      </p:sp>
      <p:sp>
        <p:nvSpPr>
          <p:cNvPr id="7" name="card-1">
            <a:extLst xmlns:a="http://schemas.openxmlformats.org/drawingml/2006/main">
              <a:ext uri="{FF2B5EF4-FFF2-40B4-BE49-F238E27FC236}">
                <a16:creationId xmlns:a16="http://schemas.microsoft.com/office/drawing/2014/main" id="{F19F9F58-0561-4A3F-A41E-0E71EF517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5372100" cy="1790700"/>
          </a:xfrm>
          <a:prstGeom xmlns:a="http://schemas.openxmlformats.org/drawingml/2006/main" prst="roundRect">
            <a:avLst>
              <a:gd name="adj" fmla="val 8511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card-badge-1">
            <a:extLst xmlns:a="http://schemas.openxmlformats.org/drawingml/2006/main">
              <a:ext uri="{FF2B5EF4-FFF2-40B4-BE49-F238E27FC236}">
                <a16:creationId xmlns:a16="http://schemas.microsoft.com/office/drawing/2014/main" id="{C48FB613-1890-4F64-8C69-847070013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95550"/>
            <a:ext cx="4572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B9B9ABF-EF24-4BAA-8AAE-8C803EE04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9555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card-title-1">
            <a:extLst xmlns:a="http://schemas.openxmlformats.org/drawingml/2006/main">
              <a:ext uri="{FF2B5EF4-FFF2-40B4-BE49-F238E27FC236}">
                <a16:creationId xmlns:a16="http://schemas.microsoft.com/office/drawing/2014/main" id="{A8CFDE92-3DC8-4BD7-8ACF-88CB91A29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2362200"/>
            <a:ext cx="43053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0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Транспорт</a:t>
            </a:r>
          </a:p>
        </p:txBody>
      </p:sp>
      <p:sp>
        <p:nvSpPr>
          <p:cNvPr id="11" name="card-body-1">
            <a:extLst xmlns:a="http://schemas.openxmlformats.org/drawingml/2006/main">
              <a:ext uri="{FF2B5EF4-FFF2-40B4-BE49-F238E27FC236}">
                <a16:creationId xmlns:a16="http://schemas.microsoft.com/office/drawing/2014/main" id="{AAFF05A2-C9BC-4F61-B4E2-51EB57E4E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067050"/>
            <a:ext cx="48768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Движение автомобилей, погрузчиков и другой техники на общих маршрутах.</a:t>
            </a:r>
          </a:p>
        </p:txBody>
      </p:sp>
      <p:sp>
        <p:nvSpPr>
          <p:cNvPr id="12" name="card-2">
            <a:extLst xmlns:a="http://schemas.openxmlformats.org/drawingml/2006/main">
              <a:ext uri="{FF2B5EF4-FFF2-40B4-BE49-F238E27FC236}">
                <a16:creationId xmlns:a16="http://schemas.microsoft.com/office/drawing/2014/main" id="{2A7147FF-B164-40A9-B81C-422898EBB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209800"/>
            <a:ext cx="5372100" cy="1790700"/>
          </a:xfrm>
          <a:prstGeom xmlns:a="http://schemas.openxmlformats.org/drawingml/2006/main" prst="roundRect">
            <a:avLst>
              <a:gd name="adj" fmla="val 8511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card-badge-2">
            <a:extLst xmlns:a="http://schemas.openxmlformats.org/drawingml/2006/main">
              <a:ext uri="{FF2B5EF4-FFF2-40B4-BE49-F238E27FC236}">
                <a16:creationId xmlns:a16="http://schemas.microsoft.com/office/drawing/2014/main" id="{06BE24AB-B385-4FD4-AFA9-A5CB8F3AC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495550"/>
            <a:ext cx="4572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D614254-E8A2-4CC6-A72F-8991B5954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49555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5" name="card-title-2">
            <a:extLst xmlns:a="http://schemas.openxmlformats.org/drawingml/2006/main">
              <a:ext uri="{FF2B5EF4-FFF2-40B4-BE49-F238E27FC236}">
                <a16:creationId xmlns:a16="http://schemas.microsoft.com/office/drawing/2014/main" id="{4CFA6488-6DDD-4DAE-A5B4-190069A05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2362200"/>
            <a:ext cx="43053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0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Поверхности</a:t>
            </a:r>
          </a:p>
        </p:txBody>
      </p:sp>
      <p:sp>
        <p:nvSpPr>
          <p:cNvPr id="16" name="card-body-2">
            <a:extLst xmlns:a="http://schemas.openxmlformats.org/drawingml/2006/main">
              <a:ext uri="{FF2B5EF4-FFF2-40B4-BE49-F238E27FC236}">
                <a16:creationId xmlns:a16="http://schemas.microsoft.com/office/drawing/2014/main" id="{461B42C6-577C-4908-B1F3-5CD9F91CF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067050"/>
            <a:ext cx="48768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Скользкий пол, перепад высоты, открытый проем или поврежденная лестница.</a:t>
            </a:r>
          </a:p>
        </p:txBody>
      </p:sp>
      <p:sp>
        <p:nvSpPr>
          <p:cNvPr id="17" name="card-3">
            <a:extLst xmlns:a="http://schemas.openxmlformats.org/drawingml/2006/main">
              <a:ext uri="{FF2B5EF4-FFF2-40B4-BE49-F238E27FC236}">
                <a16:creationId xmlns:a16="http://schemas.microsoft.com/office/drawing/2014/main" id="{C991FDB9-4D20-4F58-8D6B-0E1DB2279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10050"/>
            <a:ext cx="5372100" cy="1790700"/>
          </a:xfrm>
          <a:prstGeom xmlns:a="http://schemas.openxmlformats.org/drawingml/2006/main" prst="roundRect">
            <a:avLst>
              <a:gd name="adj" fmla="val 8511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8" name="card-badge-3">
            <a:extLst xmlns:a="http://schemas.openxmlformats.org/drawingml/2006/main">
              <a:ext uri="{FF2B5EF4-FFF2-40B4-BE49-F238E27FC236}">
                <a16:creationId xmlns:a16="http://schemas.microsoft.com/office/drawing/2014/main" id="{D3839A8B-8AC1-47BC-B31A-3641D0136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495800"/>
            <a:ext cx="4572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EB582B1-AB76-4F02-9F15-C03766AE3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49580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0" name="card-title-3">
            <a:extLst xmlns:a="http://schemas.openxmlformats.org/drawingml/2006/main">
              <a:ext uri="{FF2B5EF4-FFF2-40B4-BE49-F238E27FC236}">
                <a16:creationId xmlns:a16="http://schemas.microsoft.com/office/drawing/2014/main" id="{9A6C3D8D-9AF0-4604-A332-A52E11FDB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4362450"/>
            <a:ext cx="43053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0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Энергия</a:t>
            </a:r>
          </a:p>
        </p:txBody>
      </p:sp>
      <p:sp>
        <p:nvSpPr>
          <p:cNvPr id="21" name="card-body-3">
            <a:extLst xmlns:a="http://schemas.openxmlformats.org/drawingml/2006/main">
              <a:ext uri="{FF2B5EF4-FFF2-40B4-BE49-F238E27FC236}">
                <a16:creationId xmlns:a16="http://schemas.microsoft.com/office/drawing/2014/main" id="{B4C89067-148A-4A58-97BD-CC1E1CA07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067300"/>
            <a:ext cx="48768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Электрооборудование, горячие поверхности, давление и движущиеся части.</a:t>
            </a:r>
          </a:p>
        </p:txBody>
      </p:sp>
      <p:sp>
        <p:nvSpPr>
          <p:cNvPr id="22" name="card-4">
            <a:extLst xmlns:a="http://schemas.openxmlformats.org/drawingml/2006/main">
              <a:ext uri="{FF2B5EF4-FFF2-40B4-BE49-F238E27FC236}">
                <a16:creationId xmlns:a16="http://schemas.microsoft.com/office/drawing/2014/main" id="{99393896-40A3-4247-BE1C-1C214397A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210050"/>
            <a:ext cx="5372100" cy="1790700"/>
          </a:xfrm>
          <a:prstGeom xmlns:a="http://schemas.openxmlformats.org/drawingml/2006/main" prst="roundRect">
            <a:avLst>
              <a:gd name="adj" fmla="val 8511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3" name="card-badge-4">
            <a:extLst xmlns:a="http://schemas.openxmlformats.org/drawingml/2006/main">
              <a:ext uri="{FF2B5EF4-FFF2-40B4-BE49-F238E27FC236}">
                <a16:creationId xmlns:a16="http://schemas.microsoft.com/office/drawing/2014/main" id="{6842B6A5-BF53-4267-A72B-374EC354F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495800"/>
            <a:ext cx="4572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2A12418-4D6C-44B0-B168-2D931A597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49580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5" name="card-title-4">
            <a:extLst xmlns:a="http://schemas.openxmlformats.org/drawingml/2006/main">
              <a:ext uri="{FF2B5EF4-FFF2-40B4-BE49-F238E27FC236}">
                <a16:creationId xmlns:a16="http://schemas.microsoft.com/office/drawing/2014/main" id="{E37E3CE5-2FF8-4CC9-80DC-97ED5D5B5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4362450"/>
            <a:ext cx="43053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0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Среда</a:t>
            </a:r>
          </a:p>
        </p:txBody>
      </p:sp>
      <p:sp>
        <p:nvSpPr>
          <p:cNvPr id="26" name="card-body-4">
            <a:extLst xmlns:a="http://schemas.openxmlformats.org/drawingml/2006/main">
              <a:ext uri="{FF2B5EF4-FFF2-40B4-BE49-F238E27FC236}">
                <a16:creationId xmlns:a16="http://schemas.microsoft.com/office/drawing/2014/main" id="{1F3CBA04-4CCB-4ED6-AA99-F470CC520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5067300"/>
            <a:ext cx="48768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Шум, пыль, температура, недостаточная видимость и химические вещества.</a:t>
            </a:r>
          </a:p>
        </p:txBody>
      </p:sp>
    </p:spTree>
    <p:extLst>
      <p:ext uri="{BB962C8B-B14F-4D97-AF65-F5344CB8AC3E}">
        <p14:creationId xmlns:p14="http://schemas.microsoft.com/office/powerpoint/2010/main" val="142215328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footer-rule">
            <a:extLst xmlns:a="http://schemas.openxmlformats.org/drawingml/2006/main">
              <a:ext uri="{FF2B5EF4-FFF2-40B4-BE49-F238E27FC236}">
                <a16:creationId xmlns:a16="http://schemas.microsoft.com/office/drawing/2014/main" id="{09E0E16E-6066-413F-84BC-39493877C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87186318-937C-4A27-8CEF-B24A93444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Вводный инструктаж по охране труда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362C8657-E2F6-46C2-8D1F-391B46028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dddf43653e348ae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5A212A89-554E-405D-AF67-07CD20847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СИГНАЛЫ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643A5C4-DD83-4CD1-B839-7EE7BB39F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Знак или сигнал требует понятного действия</a:t>
            </a:r>
          </a:p>
        </p:txBody>
      </p:sp>
      <p:sp>
        <p:nvSpPr>
          <p:cNvPr id="7" name="card-1">
            <a:extLst xmlns:a="http://schemas.openxmlformats.org/drawingml/2006/main">
              <a:ext uri="{FF2B5EF4-FFF2-40B4-BE49-F238E27FC236}">
                <a16:creationId xmlns:a16="http://schemas.microsoft.com/office/drawing/2014/main" id="{C3C89ABB-36A4-48F2-94D4-C3D0F55F3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3505200" cy="379095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card-badge-1">
            <a:extLst xmlns:a="http://schemas.openxmlformats.org/drawingml/2006/main">
              <a:ext uri="{FF2B5EF4-FFF2-40B4-BE49-F238E27FC236}">
                <a16:creationId xmlns:a16="http://schemas.microsoft.com/office/drawing/2014/main" id="{E6FB848A-043F-492A-807B-F6893743C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95550"/>
            <a:ext cx="4572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2E567A2-4B2F-41B7-8168-F5EEE5DDC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9555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!</a:t>
            </a:r>
          </a:p>
        </p:txBody>
      </p:sp>
      <p:sp>
        <p:nvSpPr>
          <p:cNvPr id="10" name="card-title-1">
            <a:extLst xmlns:a="http://schemas.openxmlformats.org/drawingml/2006/main">
              <a:ext uri="{FF2B5EF4-FFF2-40B4-BE49-F238E27FC236}">
                <a16:creationId xmlns:a16="http://schemas.microsoft.com/office/drawing/2014/main" id="{7C96641E-BB41-4514-A121-69A836A35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2362200"/>
            <a:ext cx="24384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0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Запрет</a:t>
            </a:r>
          </a:p>
        </p:txBody>
      </p:sp>
      <p:sp>
        <p:nvSpPr>
          <p:cNvPr id="11" name="card-body-1">
            <a:extLst xmlns:a="http://schemas.openxmlformats.org/drawingml/2006/main">
              <a:ext uri="{FF2B5EF4-FFF2-40B4-BE49-F238E27FC236}">
                <a16:creationId xmlns:a16="http://schemas.microsoft.com/office/drawing/2014/main" id="{135B1931-625D-48F2-8355-FB016C868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067050"/>
            <a:ext cx="3009900" cy="276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Действие запрещено: не входить, не включать, не приближаться.</a:t>
            </a:r>
          </a:p>
        </p:txBody>
      </p:sp>
      <p:sp>
        <p:nvSpPr>
          <p:cNvPr id="12" name="card-2">
            <a:extLst xmlns:a="http://schemas.openxmlformats.org/drawingml/2006/main">
              <a:ext uri="{FF2B5EF4-FFF2-40B4-BE49-F238E27FC236}">
                <a16:creationId xmlns:a16="http://schemas.microsoft.com/office/drawing/2014/main" id="{BBECBAB9-6603-43E7-B280-57C425DFD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209800"/>
            <a:ext cx="3505200" cy="379095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card-badge-2">
            <a:extLst xmlns:a="http://schemas.openxmlformats.org/drawingml/2006/main">
              <a:ext uri="{FF2B5EF4-FFF2-40B4-BE49-F238E27FC236}">
                <a16:creationId xmlns:a16="http://schemas.microsoft.com/office/drawing/2014/main" id="{EB52F2A7-AC9A-47A1-B455-5EB3DEEA0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495550"/>
            <a:ext cx="4572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20F140A-562D-462C-AA96-318AFB9AB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49555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</a:t>
            </a:r>
          </a:p>
        </p:txBody>
      </p:sp>
      <p:sp>
        <p:nvSpPr>
          <p:cNvPr id="15" name="card-title-2">
            <a:extLst xmlns:a="http://schemas.openxmlformats.org/drawingml/2006/main">
              <a:ext uri="{FF2B5EF4-FFF2-40B4-BE49-F238E27FC236}">
                <a16:creationId xmlns:a16="http://schemas.microsoft.com/office/drawing/2014/main" id="{BA2EB55C-88AD-4215-A75E-4B97A7F62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2362200"/>
            <a:ext cx="24384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0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Предписание</a:t>
            </a:r>
          </a:p>
        </p:txBody>
      </p:sp>
      <p:sp>
        <p:nvSpPr>
          <p:cNvPr id="16" name="card-body-2">
            <a:extLst xmlns:a="http://schemas.openxmlformats.org/drawingml/2006/main">
              <a:ext uri="{FF2B5EF4-FFF2-40B4-BE49-F238E27FC236}">
                <a16:creationId xmlns:a16="http://schemas.microsoft.com/office/drawing/2014/main" id="{559D6E7A-6542-4817-B662-6F4E49B66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067050"/>
            <a:ext cx="3009900" cy="276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Нужно выполнить условие: надеть СИЗ, двигаться по маршруту, закрыть дверь.</a:t>
            </a:r>
          </a:p>
        </p:txBody>
      </p:sp>
      <p:sp>
        <p:nvSpPr>
          <p:cNvPr id="17" name="card-3">
            <a:extLst xmlns:a="http://schemas.openxmlformats.org/drawingml/2006/main">
              <a:ext uri="{FF2B5EF4-FFF2-40B4-BE49-F238E27FC236}">
                <a16:creationId xmlns:a16="http://schemas.microsoft.com/office/drawing/2014/main" id="{0D4047A5-F7A1-4886-969F-E1B5E2DAA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209800"/>
            <a:ext cx="3505200" cy="379095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8" name="card-badge-3">
            <a:extLst xmlns:a="http://schemas.openxmlformats.org/drawingml/2006/main">
              <a:ext uri="{FF2B5EF4-FFF2-40B4-BE49-F238E27FC236}">
                <a16:creationId xmlns:a16="http://schemas.microsoft.com/office/drawing/2014/main" id="{336E2BA2-D020-483E-B819-DED0FD3F8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495550"/>
            <a:ext cx="4572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B8F9FA6-AE79-4323-A17C-02A29EB57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49555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20" name="card-title-3">
            <a:extLst xmlns:a="http://schemas.openxmlformats.org/drawingml/2006/main">
              <a:ext uri="{FF2B5EF4-FFF2-40B4-BE49-F238E27FC236}">
                <a16:creationId xmlns:a16="http://schemas.microsoft.com/office/drawing/2014/main" id="{81EC7598-2B8A-497C-8E1F-D165CECB9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62200"/>
            <a:ext cx="24384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0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Указание</a:t>
            </a:r>
          </a:p>
        </p:txBody>
      </p:sp>
      <p:sp>
        <p:nvSpPr>
          <p:cNvPr id="21" name="card-body-3">
            <a:extLst xmlns:a="http://schemas.openxmlformats.org/drawingml/2006/main">
              <a:ext uri="{FF2B5EF4-FFF2-40B4-BE49-F238E27FC236}">
                <a16:creationId xmlns:a16="http://schemas.microsoft.com/office/drawing/2014/main" id="{C18BD769-7136-4C45-A4F2-8D9BDD6D4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067050"/>
            <a:ext cx="3009900" cy="276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Показан выход, место помощи, средство тушения или безопасное направление.</a:t>
            </a:r>
          </a:p>
        </p:txBody>
      </p:sp>
    </p:spTree>
    <p:extLst>
      <p:ext uri="{BB962C8B-B14F-4D97-AF65-F5344CB8AC3E}">
        <p14:creationId xmlns:p14="http://schemas.microsoft.com/office/powerpoint/2010/main" val="173323123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footer-rule">
            <a:extLst xmlns:a="http://schemas.openxmlformats.org/drawingml/2006/main">
              <a:ext uri="{FF2B5EF4-FFF2-40B4-BE49-F238E27FC236}">
                <a16:creationId xmlns:a16="http://schemas.microsoft.com/office/drawing/2014/main" id="{B85EE811-C14B-4548-9A00-1B0D940A6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A59909CE-0E4E-47A1-92B4-33D6EB43E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Вводный инструктаж по охране труда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861B39F7-F7EB-452C-8755-5FEC5E3DE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d1eb0a92944bf2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76C057C6-19D7-40D2-B479-6B9B0D806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САНИТАРИЯ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F4DC9B0-A679-4E55-AE3A-70CEAC0F5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Чистота и гигиена тоже защищают здоровье</a:t>
            </a:r>
          </a:p>
        </p:txBody>
      </p:sp>
      <p:sp>
        <p:nvSpPr>
          <p:cNvPr id="7" name="slide-lead">
            <a:extLst xmlns:a="http://schemas.openxmlformats.org/drawingml/2006/main">
              <a:ext uri="{FF2B5EF4-FFF2-40B4-BE49-F238E27FC236}">
                <a16:creationId xmlns:a16="http://schemas.microsoft.com/office/drawing/2014/main" id="{E7701270-DB3F-4FC0-BCA1-F27FF9675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97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02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Санитарные правила снижают контакт с загрязнением и вредными веществами.</a:t>
            </a:r>
          </a:p>
        </p:txBody>
      </p:sp>
      <p:sp>
        <p:nvSpPr>
          <p:cNvPr id="8" name="check-row-1-1">
            <a:extLst xmlns:a="http://schemas.openxmlformats.org/drawingml/2006/main">
              <a:ext uri="{FF2B5EF4-FFF2-40B4-BE49-F238E27FC236}">
                <a16:creationId xmlns:a16="http://schemas.microsoft.com/office/drawing/2014/main" id="{709AF136-463B-438A-86AE-2C72F94B3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241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9" name="check-marker-1-1">
            <a:extLst xmlns:a="http://schemas.openxmlformats.org/drawingml/2006/main">
              <a:ext uri="{FF2B5EF4-FFF2-40B4-BE49-F238E27FC236}">
                <a16:creationId xmlns:a16="http://schemas.microsoft.com/office/drawing/2014/main" id="{F604A2C8-64C8-4BAB-B9E0-9C7DFA7DC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3C7D62E-CA23-4F9C-94A8-07FDA33EA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1" name="check-label-1-1">
            <a:extLst xmlns:a="http://schemas.openxmlformats.org/drawingml/2006/main">
              <a:ext uri="{FF2B5EF4-FFF2-40B4-BE49-F238E27FC236}">
                <a16:creationId xmlns:a16="http://schemas.microsoft.com/office/drawing/2014/main" id="{6928D7A1-0D98-4871-9B11-39318C321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003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Использовать установленные бытовые помещения</a:t>
            </a:r>
          </a:p>
        </p:txBody>
      </p:sp>
      <p:sp>
        <p:nvSpPr>
          <p:cNvPr id="12" name="check-row-1-2">
            <a:extLst xmlns:a="http://schemas.openxmlformats.org/drawingml/2006/main">
              <a:ext uri="{FF2B5EF4-FFF2-40B4-BE49-F238E27FC236}">
                <a16:creationId xmlns:a16="http://schemas.microsoft.com/office/drawing/2014/main" id="{EBE1142F-FA67-475B-A02F-EF6C01A62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check-marker-1-2">
            <a:extLst xmlns:a="http://schemas.openxmlformats.org/drawingml/2006/main">
              <a:ext uri="{FF2B5EF4-FFF2-40B4-BE49-F238E27FC236}">
                <a16:creationId xmlns:a16="http://schemas.microsoft.com/office/drawing/2014/main" id="{EEBD0CF8-FD0A-4104-8BCA-F7B4DD6C4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290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D7FC249-69C3-4274-9E88-9BC2C0E6C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290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5" name="check-label-1-2">
            <a:extLst xmlns:a="http://schemas.openxmlformats.org/drawingml/2006/main">
              <a:ext uri="{FF2B5EF4-FFF2-40B4-BE49-F238E27FC236}">
                <a16:creationId xmlns:a16="http://schemas.microsoft.com/office/drawing/2014/main" id="{5D7B374F-B940-4E19-8218-141605DADE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957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Хранить рабочую и личную одежду раздельно</a:t>
            </a:r>
          </a:p>
        </p:txBody>
      </p:sp>
      <p:sp>
        <p:nvSpPr>
          <p:cNvPr id="16" name="check-row-1-3">
            <a:extLst xmlns:a="http://schemas.openxmlformats.org/drawingml/2006/main">
              <a:ext uri="{FF2B5EF4-FFF2-40B4-BE49-F238E27FC236}">
                <a16:creationId xmlns:a16="http://schemas.microsoft.com/office/drawing/2014/main" id="{9AF6B70C-B9A9-4E1C-B7EB-FC74F0C08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148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7" name="check-marker-1-3">
            <a:extLst xmlns:a="http://schemas.openxmlformats.org/drawingml/2006/main">
              <a:ext uri="{FF2B5EF4-FFF2-40B4-BE49-F238E27FC236}">
                <a16:creationId xmlns:a16="http://schemas.microsoft.com/office/drawing/2014/main" id="{65DB01BA-83D0-425F-8D5D-53FC82428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244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C2FA717-CD92-44B0-AD46-7EFE9487B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244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9" name="check-label-1-3">
            <a:extLst xmlns:a="http://schemas.openxmlformats.org/drawingml/2006/main">
              <a:ext uri="{FF2B5EF4-FFF2-40B4-BE49-F238E27FC236}">
                <a16:creationId xmlns:a16="http://schemas.microsoft.com/office/drawing/2014/main" id="{D501A7E2-A06F-4271-9B15-91D6ADA9F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5910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Мыть руки установленным способом</a:t>
            </a:r>
          </a:p>
        </p:txBody>
      </p:sp>
      <p:sp>
        <p:nvSpPr>
          <p:cNvPr id="20" name="check-row-2-1">
            <a:extLst xmlns:a="http://schemas.openxmlformats.org/drawingml/2006/main">
              <a:ext uri="{FF2B5EF4-FFF2-40B4-BE49-F238E27FC236}">
                <a16:creationId xmlns:a16="http://schemas.microsoft.com/office/drawing/2014/main" id="{A1A869D6-2DFB-444C-87E5-87399E0AD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7241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1" name="check-marker-2-1">
            <a:extLst xmlns:a="http://schemas.openxmlformats.org/drawingml/2006/main">
              <a:ext uri="{FF2B5EF4-FFF2-40B4-BE49-F238E27FC236}">
                <a16:creationId xmlns:a16="http://schemas.microsoft.com/office/drawing/2014/main" id="{1B57CD35-ADBF-4396-9FF4-B99911B9A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337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44D1566-8375-4A3E-8294-2FB381DA3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337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3" name="check-label-2-1">
            <a:extLst xmlns:a="http://schemas.openxmlformats.org/drawingml/2006/main">
              <a:ext uri="{FF2B5EF4-FFF2-40B4-BE49-F238E27FC236}">
                <a16:creationId xmlns:a16="http://schemas.microsoft.com/office/drawing/2014/main" id="{B820517B-70B0-4890-B7CE-F4E68AE18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8003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Не принимать пищу в запрещенных местах</a:t>
            </a:r>
          </a:p>
        </p:txBody>
      </p:sp>
      <p:sp>
        <p:nvSpPr>
          <p:cNvPr id="24" name="check-row-2-2">
            <a:extLst xmlns:a="http://schemas.openxmlformats.org/drawingml/2006/main">
              <a:ext uri="{FF2B5EF4-FFF2-40B4-BE49-F238E27FC236}">
                <a16:creationId xmlns:a16="http://schemas.microsoft.com/office/drawing/2014/main" id="{7F3C379A-EB61-4E6A-A001-199EB9515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6195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5" name="check-marker-2-2">
            <a:extLst xmlns:a="http://schemas.openxmlformats.org/drawingml/2006/main">
              <a:ext uri="{FF2B5EF4-FFF2-40B4-BE49-F238E27FC236}">
                <a16:creationId xmlns:a16="http://schemas.microsoft.com/office/drawing/2014/main" id="{C0BDCC79-8CB5-4BDB-95E6-4326D7C89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8290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AFF2581-3C1D-47AE-B017-01140C92B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8290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7" name="check-label-2-2">
            <a:extLst xmlns:a="http://schemas.openxmlformats.org/drawingml/2006/main">
              <a:ext uri="{FF2B5EF4-FFF2-40B4-BE49-F238E27FC236}">
                <a16:creationId xmlns:a16="http://schemas.microsoft.com/office/drawing/2014/main" id="{2B651292-5078-43BD-8528-199D71859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6957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Не выносить загрязнение за пределы зоны</a:t>
            </a:r>
          </a:p>
        </p:txBody>
      </p:sp>
      <p:sp>
        <p:nvSpPr>
          <p:cNvPr id="28" name="check-row-2-3">
            <a:extLst xmlns:a="http://schemas.openxmlformats.org/drawingml/2006/main">
              <a:ext uri="{FF2B5EF4-FFF2-40B4-BE49-F238E27FC236}">
                <a16:creationId xmlns:a16="http://schemas.microsoft.com/office/drawing/2014/main" id="{358C49AD-D7C2-4D73-9E53-143E14139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5148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9" name="check-marker-2-3">
            <a:extLst xmlns:a="http://schemas.openxmlformats.org/drawingml/2006/main">
              <a:ext uri="{FF2B5EF4-FFF2-40B4-BE49-F238E27FC236}">
                <a16:creationId xmlns:a16="http://schemas.microsoft.com/office/drawing/2014/main" id="{9A92154E-FE8C-4ECF-A212-B8153FE76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7244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79B79E4-2E34-4179-A420-9401BD4EC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7244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31" name="check-label-2-3">
            <a:extLst xmlns:a="http://schemas.openxmlformats.org/drawingml/2006/main">
              <a:ext uri="{FF2B5EF4-FFF2-40B4-BE49-F238E27FC236}">
                <a16:creationId xmlns:a16="http://schemas.microsoft.com/office/drawing/2014/main" id="{582631BA-6FB7-43EA-9ACD-8717216E2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45910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Сообщать о проливе или загрязнении</a:t>
            </a:r>
          </a:p>
        </p:txBody>
      </p:sp>
    </p:spTree>
    <p:extLst>
      <p:ext uri="{BB962C8B-B14F-4D97-AF65-F5344CB8AC3E}">
        <p14:creationId xmlns:p14="http://schemas.microsoft.com/office/powerpoint/2010/main" val="140414483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24D8C20-FDC2-435D-9963-1632B38BE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63F30D95-A7C3-4951-B61B-30207037B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Вводный инструктаж по охране труда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618CEDB7-C513-4CA2-AFE3-9AC4F11B6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cd5b149ff5f4ff4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A64FCFA6-D196-487E-A795-DD38C6FE3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ОТВЕТСТВЕННОСТЬ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4634E42-3B50-4817-AFC2-8189DD87D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Право на безопасность связано с обязанностью соблюдать правила</a:t>
            </a:r>
          </a:p>
        </p:txBody>
      </p:sp>
      <p:sp>
        <p:nvSpPr>
          <p:cNvPr id="7" name="compare-1">
            <a:extLst xmlns:a="http://schemas.openxmlformats.org/drawingml/2006/main">
              <a:ext uri="{FF2B5EF4-FFF2-40B4-BE49-F238E27FC236}">
                <a16:creationId xmlns:a16="http://schemas.microsoft.com/office/drawing/2014/main" id="{D6DFE46F-A58E-4171-B2D2-037F5852D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47950"/>
            <a:ext cx="5334000" cy="33528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FFF1EF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D453661-644B-40AE-B7B6-38DE60B4C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76550"/>
            <a:ext cx="4800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Нельзя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0BE685B-6D1E-4C4D-99C0-D455B05DB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543300"/>
            <a:ext cx="361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×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0C59D94-0813-4E5E-8F23-2D69D50F1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543300"/>
            <a:ext cx="419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Скрывать опасность или дефект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88832C6-A040-4D3B-82E5-551B620A2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10050"/>
            <a:ext cx="361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×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343B825-D3FD-4BA5-8868-EB87622C5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4210050"/>
            <a:ext cx="419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Продолжать явно опасную работу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8BE69A5-59C8-4205-9CF5-647AED810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876800"/>
            <a:ext cx="361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×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0207C87-FFE4-4036-B5A6-063C40134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4876800"/>
            <a:ext cx="419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Самовольно менять защиту</a:t>
            </a:r>
          </a:p>
        </p:txBody>
      </p:sp>
      <p:sp>
        <p:nvSpPr>
          <p:cNvPr id="15" name="compare-2">
            <a:extLst xmlns:a="http://schemas.openxmlformats.org/drawingml/2006/main">
              <a:ext uri="{FF2B5EF4-FFF2-40B4-BE49-F238E27FC236}">
                <a16:creationId xmlns:a16="http://schemas.microsoft.com/office/drawing/2014/main" id="{F426B5F7-C92E-4ACE-A472-44DD9697A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647950"/>
            <a:ext cx="5334000" cy="33528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ECF9F4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F9B1F59-5059-4D5F-B1E9-17A7451F6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876550"/>
            <a:ext cx="4800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167C5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67C5A"/>
                </a:solidFill>
                <a:latin typeface="Arial"/>
                <a:ea typeface="Arial"/>
                <a:cs typeface="Arial"/>
              </a:rPr>
              <a:t>Нужно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45051D9-1B78-4595-8DF6-E596937D8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543300"/>
            <a:ext cx="361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167C5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67C5A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90FADBF-4712-4F57-B7A6-17A5BEC70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3543300"/>
            <a:ext cx="419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Сообщать об угрозе сразу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C9A31C1-D96F-439D-8229-EF67BB9F6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210050"/>
            <a:ext cx="361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167C5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67C5A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4BB3DCA-C1E7-497C-84E6-4F3120227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4210050"/>
            <a:ext cx="419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Остановиться и уточнить порядок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5355E85-215C-45E9-8149-BDA9DAE16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876800"/>
            <a:ext cx="361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167C5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67C5A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32B2E18-BF6E-4D6C-9CD6-56A66AD2F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4876800"/>
            <a:ext cx="419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Применять выданные исправные СИЗ</a:t>
            </a:r>
          </a:p>
        </p:txBody>
      </p:sp>
    </p:spTree>
    <p:extLst>
      <p:ext uri="{BB962C8B-B14F-4D97-AF65-F5344CB8AC3E}">
        <p14:creationId xmlns:p14="http://schemas.microsoft.com/office/powerpoint/2010/main" val="29677268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footer-rule">
            <a:extLst xmlns:a="http://schemas.openxmlformats.org/drawingml/2006/main">
              <a:ext uri="{FF2B5EF4-FFF2-40B4-BE49-F238E27FC236}">
                <a16:creationId xmlns:a16="http://schemas.microsoft.com/office/drawing/2014/main" id="{77486449-E9DA-4565-92E3-9CE7B67D0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F292E041-02F5-44BC-B393-6B8AF8EB4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Вводный инструктаж по охране труда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7779BCD3-3D3E-4405-85D1-09B117398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3cde434f54647fe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699FF025-866D-4950-8577-511610FEC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СИЗ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EBB78EA-8423-4516-B255-ED2EA2BED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6866"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Средства защиты применяются как единая система</a:t>
            </a:r>
          </a:p>
        </p:txBody>
      </p:sp>
      <p:sp>
        <p:nvSpPr>
          <p:cNvPr id="7" name="step-1">
            <a:extLst xmlns:a="http://schemas.openxmlformats.org/drawingml/2006/main">
              <a:ext uri="{FF2B5EF4-FFF2-40B4-BE49-F238E27FC236}">
                <a16:creationId xmlns:a16="http://schemas.microsoft.com/office/drawing/2014/main" id="{18F5C1F5-2948-46D4-8A2E-3C22AF7A3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step-badge-1">
            <a:extLst xmlns:a="http://schemas.openxmlformats.org/drawingml/2006/main">
              <a:ext uri="{FF2B5EF4-FFF2-40B4-BE49-F238E27FC236}">
                <a16:creationId xmlns:a16="http://schemas.microsoft.com/office/drawing/2014/main" id="{EF05796C-4AE0-4C50-9254-87EB226AE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36F9C79-3A1C-40A1-8B7F-08EAA5497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step-title-1">
            <a:extLst xmlns:a="http://schemas.openxmlformats.org/drawingml/2006/main">
              <a:ext uri="{FF2B5EF4-FFF2-40B4-BE49-F238E27FC236}">
                <a16:creationId xmlns:a16="http://schemas.microsoft.com/office/drawing/2014/main" id="{CC698CED-74D8-4E49-867F-F6C113D4B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Получить</a:t>
            </a:r>
          </a:p>
        </p:txBody>
      </p:sp>
      <p:sp>
        <p:nvSpPr>
          <p:cNvPr id="11" name="step-body-1">
            <a:extLst xmlns:a="http://schemas.openxmlformats.org/drawingml/2006/main">
              <a:ext uri="{FF2B5EF4-FFF2-40B4-BE49-F238E27FC236}">
                <a16:creationId xmlns:a16="http://schemas.microsoft.com/office/drawing/2014/main" id="{32FBCBD9-7DB1-4A0D-9166-6E4B51A99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Использовать только выданное и назначенное средство.</a:t>
            </a:r>
          </a:p>
        </p:txBody>
      </p:sp>
      <p:sp>
        <p:nvSpPr>
          <p:cNvPr id="12" name="step-2">
            <a:extLst xmlns:a="http://schemas.openxmlformats.org/drawingml/2006/main">
              <a:ext uri="{FF2B5EF4-FFF2-40B4-BE49-F238E27FC236}">
                <a16:creationId xmlns:a16="http://schemas.microsoft.com/office/drawing/2014/main" id="{00CBBF3E-DDA1-4828-9707-5D708C66B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5663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step-badge-2">
            <a:extLst xmlns:a="http://schemas.openxmlformats.org/drawingml/2006/main">
              <a:ext uri="{FF2B5EF4-FFF2-40B4-BE49-F238E27FC236}">
                <a16:creationId xmlns:a16="http://schemas.microsoft.com/office/drawing/2014/main" id="{90526706-4EDA-45D1-B168-779571E42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579B811-3865-43F5-94B2-0A1C8663D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5" name="step-title-2">
            <a:extLst xmlns:a="http://schemas.openxmlformats.org/drawingml/2006/main">
              <a:ext uri="{FF2B5EF4-FFF2-40B4-BE49-F238E27FC236}">
                <a16:creationId xmlns:a16="http://schemas.microsoft.com/office/drawing/2014/main" id="{CFAB8243-E2F9-4E63-86BD-7C024B8CF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Осмотреть</a:t>
            </a:r>
          </a:p>
        </p:txBody>
      </p:sp>
      <p:sp>
        <p:nvSpPr>
          <p:cNvPr id="16" name="step-body-2">
            <a:extLst xmlns:a="http://schemas.openxmlformats.org/drawingml/2006/main">
              <a:ext uri="{FF2B5EF4-FFF2-40B4-BE49-F238E27FC236}">
                <a16:creationId xmlns:a16="http://schemas.microsoft.com/office/drawing/2014/main" id="{E7B4872F-1765-48D7-91F3-D1844F9B9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Проверить целостность, комплектность и маркировку.</a:t>
            </a:r>
          </a:p>
        </p:txBody>
      </p:sp>
      <p:sp>
        <p:nvSpPr>
          <p:cNvPr id="17" name="step-3">
            <a:extLst xmlns:a="http://schemas.openxmlformats.org/drawingml/2006/main">
              <a:ext uri="{FF2B5EF4-FFF2-40B4-BE49-F238E27FC236}">
                <a16:creationId xmlns:a16="http://schemas.microsoft.com/office/drawing/2014/main" id="{0F1A0EE3-C9B3-43CF-8CE1-5C98B6A4E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8" name="step-badge-3">
            <a:extLst xmlns:a="http://schemas.openxmlformats.org/drawingml/2006/main">
              <a:ext uri="{FF2B5EF4-FFF2-40B4-BE49-F238E27FC236}">
                <a16:creationId xmlns:a16="http://schemas.microsoft.com/office/drawing/2014/main" id="{8FC7FB5C-7507-4D7E-AC59-18DA96C00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8313F07-3EC9-4CD0-9EBE-0C009471D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0" name="step-title-3">
            <a:extLst xmlns:a="http://schemas.openxmlformats.org/drawingml/2006/main">
              <a:ext uri="{FF2B5EF4-FFF2-40B4-BE49-F238E27FC236}">
                <a16:creationId xmlns:a16="http://schemas.microsoft.com/office/drawing/2014/main" id="{271CF7B0-4E3E-40F8-BCC0-9A8160454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Применить</a:t>
            </a:r>
          </a:p>
        </p:txBody>
      </p:sp>
      <p:sp>
        <p:nvSpPr>
          <p:cNvPr id="21" name="step-body-3">
            <a:extLst xmlns:a="http://schemas.openxmlformats.org/drawingml/2006/main">
              <a:ext uri="{FF2B5EF4-FFF2-40B4-BE49-F238E27FC236}">
                <a16:creationId xmlns:a16="http://schemas.microsoft.com/office/drawing/2014/main" id="{28F6DFA4-7BBA-4EA8-B41A-0E00491CA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Надеть и использовать по обучению и инструкции.</a:t>
            </a:r>
          </a:p>
        </p:txBody>
      </p:sp>
      <p:sp>
        <p:nvSpPr>
          <p:cNvPr id="22" name="step-4">
            <a:extLst xmlns:a="http://schemas.openxmlformats.org/drawingml/2006/main">
              <a:ext uri="{FF2B5EF4-FFF2-40B4-BE49-F238E27FC236}">
                <a16:creationId xmlns:a16="http://schemas.microsoft.com/office/drawing/2014/main" id="{1AB4E5AB-33E4-4132-B2F9-425B9EBA6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7788" y="2209800"/>
            <a:ext cx="2614613" cy="379095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3" name="step-badge-4">
            <a:extLst xmlns:a="http://schemas.openxmlformats.org/drawingml/2006/main">
              <a:ext uri="{FF2B5EF4-FFF2-40B4-BE49-F238E27FC236}">
                <a16:creationId xmlns:a16="http://schemas.microsoft.com/office/drawing/2014/main" id="{0D1EB0F9-39D9-400D-9226-95323F444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241935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10E318A-16B5-43B6-914D-B60453AD9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241935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5" name="step-title-4">
            <a:extLst xmlns:a="http://schemas.openxmlformats.org/drawingml/2006/main">
              <a:ext uri="{FF2B5EF4-FFF2-40B4-BE49-F238E27FC236}">
                <a16:creationId xmlns:a16="http://schemas.microsoft.com/office/drawing/2014/main" id="{1605BC1A-EC57-4056-8DD9-57B9151A5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304800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Сообщить</a:t>
            </a:r>
          </a:p>
        </p:txBody>
      </p:sp>
      <p:sp>
        <p:nvSpPr>
          <p:cNvPr id="26" name="step-body-4">
            <a:extLst xmlns:a="http://schemas.openxmlformats.org/drawingml/2006/main">
              <a:ext uri="{FF2B5EF4-FFF2-40B4-BE49-F238E27FC236}">
                <a16:creationId xmlns:a16="http://schemas.microsoft.com/office/drawing/2014/main" id="{5D6A986C-63BA-43EF-93EA-8196DABC3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4038600"/>
            <a:ext cx="2195513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Прекратить работу при дефекте или утрате защиты.</a:t>
            </a:r>
          </a:p>
        </p:txBody>
      </p:sp>
    </p:spTree>
    <p:extLst>
      <p:ext uri="{BB962C8B-B14F-4D97-AF65-F5344CB8AC3E}">
        <p14:creationId xmlns:p14="http://schemas.microsoft.com/office/powerpoint/2010/main" val="1407924003"/>
      </p:ext>
    </p:extLst>
  </p:cSld>
</p:sld>
</file>

<file path=ppt/theme/theme1.xml><?xml version="1.0" encoding="utf-8"?>
<a:theme xmlns:a="http://schemas.openxmlformats.org/drawingml/2006/main" name="ChatGPT">
  <a:themeElements>
    <a:clrScheme name="Sotik Safety V2">
      <a:dk1>
        <a:srgbClr val="000000"/>
      </a:dk1>
      <a:lt1>
        <a:srgbClr val="FFFFFF"/>
      </a:lt1>
      <a:dk2>
        <a:srgbClr val="0B1F36"/>
      </a:dk2>
      <a:lt2>
        <a:srgbClr val="D8E9EE"/>
      </a:lt2>
      <a:accent1>
        <a:srgbClr val="1A4EC6"/>
      </a:accent1>
      <a:accent2>
        <a:srgbClr val="347BFB"/>
      </a:accent2>
      <a:accent3>
        <a:srgbClr val="00A69C"/>
      </a:accent3>
      <a:accent4>
        <a:srgbClr val="A86408"/>
      </a:accent4>
      <a:accent5>
        <a:srgbClr val="C83F36"/>
      </a:accent5>
      <a:accent6>
        <a:srgbClr val="66758A"/>
      </a:accent6>
      <a:hlink>
        <a:srgbClr val="1A4EC6"/>
      </a:hlink>
      <a:folHlink>
        <a:srgbClr val="1A4EC6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Sotik Safety V2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2026-08-30T16:58:50.4410000Z</dcterms:created>
  <dcterms:modified xsi:type="dcterms:W3CDTF">2026-08-30T16:58:50.4410000Z</dcterms:modified>
</coreProperties>
</file>